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1" r:id="rId2"/>
  </p:sldMasterIdLst>
  <p:notesMasterIdLst>
    <p:notesMasterId r:id="rId38"/>
  </p:notesMasterIdLst>
  <p:handoutMasterIdLst>
    <p:handoutMasterId r:id="rId39"/>
  </p:handoutMasterIdLst>
  <p:sldIdLst>
    <p:sldId id="256" r:id="rId3"/>
    <p:sldId id="283" r:id="rId4"/>
    <p:sldId id="257" r:id="rId5"/>
    <p:sldId id="280" r:id="rId6"/>
    <p:sldId id="281" r:id="rId7"/>
    <p:sldId id="278" r:id="rId8"/>
    <p:sldId id="282" r:id="rId9"/>
    <p:sldId id="258" r:id="rId10"/>
    <p:sldId id="259" r:id="rId11"/>
    <p:sldId id="260" r:id="rId12"/>
    <p:sldId id="262" r:id="rId13"/>
    <p:sldId id="279" r:id="rId14"/>
    <p:sldId id="290" r:id="rId15"/>
    <p:sldId id="263" r:id="rId16"/>
    <p:sldId id="287" r:id="rId17"/>
    <p:sldId id="261" r:id="rId18"/>
    <p:sldId id="286" r:id="rId19"/>
    <p:sldId id="285" r:id="rId20"/>
    <p:sldId id="288" r:id="rId21"/>
    <p:sldId id="284" r:id="rId22"/>
    <p:sldId id="289" r:id="rId23"/>
    <p:sldId id="291"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64" r:id="rId3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384" tIns="46692" rIns="93384" bIns="46692" numCol="1" anchor="t" anchorCtr="0" compatLnSpc="1">
            <a:prstTxWarp prst="textNoShape">
              <a:avLst/>
            </a:prstTxWarp>
          </a:bodyPr>
          <a:lstStyle>
            <a:lvl1pPr defTabSz="933450" eaLnBrk="1" hangingPunct="1">
              <a:defRPr sz="1200">
                <a:latin typeface="Arial" charset="0"/>
              </a:defRPr>
            </a:lvl1pPr>
          </a:lstStyle>
          <a:p>
            <a:endParaRPr lang="en-US"/>
          </a:p>
        </p:txBody>
      </p:sp>
      <p:sp>
        <p:nvSpPr>
          <p:cNvPr id="1229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384" tIns="46692" rIns="93384" bIns="46692" numCol="1" anchor="t" anchorCtr="0" compatLnSpc="1">
            <a:prstTxWarp prst="textNoShape">
              <a:avLst/>
            </a:prstTxWarp>
          </a:bodyPr>
          <a:lstStyle>
            <a:lvl1pPr algn="r" defTabSz="933450" eaLnBrk="1" hangingPunct="1">
              <a:defRPr sz="1200">
                <a:latin typeface="Arial" charset="0"/>
              </a:defRPr>
            </a:lvl1pPr>
          </a:lstStyle>
          <a:p>
            <a:endParaRPr lang="en-US"/>
          </a:p>
        </p:txBody>
      </p:sp>
      <p:sp>
        <p:nvSpPr>
          <p:cNvPr id="1229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384" tIns="46692" rIns="93384" bIns="46692" numCol="1" anchor="b" anchorCtr="0" compatLnSpc="1">
            <a:prstTxWarp prst="textNoShape">
              <a:avLst/>
            </a:prstTxWarp>
          </a:bodyPr>
          <a:lstStyle>
            <a:lvl1pPr defTabSz="933450" eaLnBrk="1" hangingPunct="1">
              <a:defRPr sz="1200">
                <a:latin typeface="Arial" charset="0"/>
              </a:defRPr>
            </a:lvl1pPr>
          </a:lstStyle>
          <a:p>
            <a:endParaRPr lang="en-US"/>
          </a:p>
        </p:txBody>
      </p:sp>
      <p:sp>
        <p:nvSpPr>
          <p:cNvPr id="1229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384" tIns="46692" rIns="93384" bIns="46692" numCol="1" anchor="b" anchorCtr="0" compatLnSpc="1">
            <a:prstTxWarp prst="textNoShape">
              <a:avLst/>
            </a:prstTxWarp>
          </a:bodyPr>
          <a:lstStyle>
            <a:lvl1pPr algn="r" defTabSz="933450" eaLnBrk="1" hangingPunct="1">
              <a:defRPr sz="1200">
                <a:latin typeface="Arial" charset="0"/>
              </a:defRPr>
            </a:lvl1pPr>
          </a:lstStyle>
          <a:p>
            <a:fld id="{1F4E336E-D014-4CF1-9D2E-563C3D62956D}" type="slidenum">
              <a:rPr lang="en-US"/>
              <a:pPr/>
              <a:t>‹#›</a:t>
            </a:fld>
            <a:endParaRPr lang="en-US"/>
          </a:p>
        </p:txBody>
      </p:sp>
    </p:spTree>
    <p:extLst>
      <p:ext uri="{BB962C8B-B14F-4D97-AF65-F5344CB8AC3E}">
        <p14:creationId xmlns:p14="http://schemas.microsoft.com/office/powerpoint/2010/main" val="1689517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lvl1pPr defTabSz="917575" eaLnBrk="1" hangingPunct="1">
              <a:defRPr sz="1200">
                <a:latin typeface="Arial" charset="0"/>
              </a:defRPr>
            </a:lvl1pPr>
          </a:lstStyle>
          <a:p>
            <a:endParaRPr lang="en-US"/>
          </a:p>
        </p:txBody>
      </p:sp>
      <p:sp>
        <p:nvSpPr>
          <p:cNvPr id="1536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lvl1pPr algn="r" defTabSz="917575" eaLnBrk="1" hangingPunct="1">
              <a:defRPr sz="1200">
                <a:latin typeface="Arial" charset="0"/>
              </a:defRPr>
            </a:lvl1pPr>
          </a:lstStyle>
          <a:p>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1723" tIns="45862" rIns="91723" bIns="45862" numCol="1" anchor="b" anchorCtr="0" compatLnSpc="1">
            <a:prstTxWarp prst="textNoShape">
              <a:avLst/>
            </a:prstTxWarp>
          </a:bodyPr>
          <a:lstStyle>
            <a:lvl1pPr defTabSz="917575" eaLnBrk="1" hangingPunct="1">
              <a:defRPr sz="1200">
                <a:latin typeface="Arial" charset="0"/>
              </a:defRPr>
            </a:lvl1pPr>
          </a:lstStyle>
          <a:p>
            <a:endParaRPr lang="en-US"/>
          </a:p>
        </p:txBody>
      </p:sp>
      <p:sp>
        <p:nvSpPr>
          <p:cNvPr id="1536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1723" tIns="45862" rIns="91723" bIns="45862" numCol="1" anchor="b" anchorCtr="0" compatLnSpc="1">
            <a:prstTxWarp prst="textNoShape">
              <a:avLst/>
            </a:prstTxWarp>
          </a:bodyPr>
          <a:lstStyle>
            <a:lvl1pPr algn="r" defTabSz="917575" eaLnBrk="1" hangingPunct="1">
              <a:defRPr sz="1200">
                <a:latin typeface="Arial" charset="0"/>
              </a:defRPr>
            </a:lvl1pPr>
          </a:lstStyle>
          <a:p>
            <a:fld id="{B58BD358-6986-4282-B1F9-D432E5F28DA6}" type="slidenum">
              <a:rPr lang="en-US"/>
              <a:pPr/>
              <a:t>‹#›</a:t>
            </a:fld>
            <a:endParaRPr lang="en-US"/>
          </a:p>
        </p:txBody>
      </p:sp>
    </p:spTree>
    <p:extLst>
      <p:ext uri="{BB962C8B-B14F-4D97-AF65-F5344CB8AC3E}">
        <p14:creationId xmlns:p14="http://schemas.microsoft.com/office/powerpoint/2010/main" val="3603230480"/>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5800F1-7D5B-4D4B-83E8-EABF4183F7A5}" type="slidenum">
              <a:rPr lang="en-US"/>
              <a:pPr/>
              <a:t>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E32EB1-8E5F-4943-9A51-7CB5C44BC7B6}" type="slidenum">
              <a:rPr lang="en-US"/>
              <a:pPr/>
              <a:t>10</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16</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17</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18</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19</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21</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22</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2</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3</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6</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7</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289178-232A-4CA4-8DF6-74D798998AC6}" type="slidenum">
              <a:rPr lang="en-US"/>
              <a:pPr/>
              <a:t>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B92650-AE55-4AA2-8477-703059ED8530}" type="slidenum">
              <a:rPr lang="en-US"/>
              <a:pPr/>
              <a:t>9</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5122"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US"/>
          </a:p>
        </p:txBody>
      </p:sp>
      <p:sp>
        <p:nvSpPr>
          <p:cNvPr id="512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512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5125"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5126"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5127" name="Rectangle 7"/>
          <p:cNvSpPr>
            <a:spLocks noGrp="1" noChangeArrowheads="1"/>
          </p:cNvSpPr>
          <p:nvPr>
            <p:ph type="sldNum" sz="quarter" idx="4"/>
          </p:nvPr>
        </p:nvSpPr>
        <p:spPr>
          <a:xfrm>
            <a:off x="6553200" y="6248400"/>
            <a:ext cx="1905000" cy="457200"/>
          </a:xfrm>
        </p:spPr>
        <p:txBody>
          <a:bodyPr/>
          <a:lstStyle>
            <a:lvl1pPr>
              <a:defRPr/>
            </a:lvl1pPr>
          </a:lstStyle>
          <a:p>
            <a:fld id="{B42FD6F5-284F-4BCE-8A55-E8EBE1FD7B8E}" type="slidenum">
              <a:rPr lang="en-US"/>
              <a:pPr/>
              <a:t>‹#›</a:t>
            </a:fld>
            <a:endParaRPr lang="en-US"/>
          </a:p>
        </p:txBody>
      </p:sp>
      <p:grpSp>
        <p:nvGrpSpPr>
          <p:cNvPr id="5128" name="Group 8"/>
          <p:cNvGrpSpPr>
            <a:grpSpLocks/>
          </p:cNvGrpSpPr>
          <p:nvPr/>
        </p:nvGrpSpPr>
        <p:grpSpPr bwMode="auto">
          <a:xfrm>
            <a:off x="195263" y="234950"/>
            <a:ext cx="3787775" cy="1778000"/>
            <a:chOff x="123" y="148"/>
            <a:chExt cx="2386" cy="1120"/>
          </a:xfrm>
        </p:grpSpPr>
        <p:sp>
          <p:nvSpPr>
            <p:cNvPr id="5129"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5130"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5131"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5132" name="Group 12"/>
            <p:cNvGrpSpPr>
              <a:grpSpLocks/>
            </p:cNvGrpSpPr>
            <p:nvPr userDrawn="1"/>
          </p:nvGrpSpPr>
          <p:grpSpPr bwMode="auto">
            <a:xfrm>
              <a:off x="123" y="148"/>
              <a:ext cx="2386" cy="1081"/>
              <a:chOff x="123" y="148"/>
              <a:chExt cx="2386" cy="1081"/>
            </a:xfrm>
          </p:grpSpPr>
          <p:sp>
            <p:nvSpPr>
              <p:cNvPr id="5133"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5134"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5135"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5136"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5137"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grpSp>
        <p:nvGrpSpPr>
          <p:cNvPr id="5138" name="Group 18"/>
          <p:cNvGrpSpPr>
            <a:grpSpLocks/>
          </p:cNvGrpSpPr>
          <p:nvPr/>
        </p:nvGrpSpPr>
        <p:grpSpPr bwMode="auto">
          <a:xfrm>
            <a:off x="7915275" y="4368800"/>
            <a:ext cx="742950" cy="1058863"/>
            <a:chOff x="4986" y="2752"/>
            <a:chExt cx="468" cy="667"/>
          </a:xfrm>
        </p:grpSpPr>
        <p:sp>
          <p:nvSpPr>
            <p:cNvPr id="5139"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5140"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US"/>
            </a:p>
          </p:txBody>
        </p:sp>
        <p:sp>
          <p:nvSpPr>
            <p:cNvPr id="5141"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5142" name="Group 22"/>
            <p:cNvGrpSpPr>
              <a:grpSpLocks/>
            </p:cNvGrpSpPr>
            <p:nvPr userDrawn="1"/>
          </p:nvGrpSpPr>
          <p:grpSpPr bwMode="auto">
            <a:xfrm>
              <a:off x="4986" y="2752"/>
              <a:ext cx="468" cy="667"/>
              <a:chOff x="4986" y="2752"/>
              <a:chExt cx="468" cy="667"/>
            </a:xfrm>
          </p:grpSpPr>
          <p:sp>
            <p:nvSpPr>
              <p:cNvPr id="5143"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5144"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5145"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5146"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5147"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sp>
        <p:nvSpPr>
          <p:cNvPr id="5148"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US"/>
          </a:p>
        </p:txBody>
      </p:sp>
      <p:sp>
        <p:nvSpPr>
          <p:cNvPr id="5149"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4">
                                            <p:txEl>
                                              <p:pRg st="0" end="0"/>
                                            </p:txEl>
                                          </p:spTgt>
                                        </p:tgtEl>
                                        <p:attrNameLst>
                                          <p:attrName>style.visibility</p:attrName>
                                        </p:attrNameLst>
                                      </p:cBhvr>
                                      <p:to>
                                        <p:strVal val="visible"/>
                                      </p:to>
                                    </p:set>
                                    <p:animEffect transition="in" filter="fade">
                                      <p:cBhvr>
                                        <p:cTn id="12" dur="2000"/>
                                        <p:tgtEl>
                                          <p:spTgt spid="51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build="p">
        <p:tmplLst>
          <p:tmpl lvl="1">
            <p:tnLst>
              <p:par>
                <p:cTn xmlns:p14="http://schemas.microsoft.com/office/powerpoint/2010/main" presetID="10" presetClass="entr" presetSubtype="0" fill="hold" nodeType="clickEffect">
                  <p:stCondLst>
                    <p:cond delay="0"/>
                  </p:stCondLst>
                  <p:childTnLst>
                    <p:set>
                      <p:cBhvr>
                        <p:cTn dur="1" fill="hold">
                          <p:stCondLst>
                            <p:cond delay="0"/>
                          </p:stCondLst>
                        </p:cTn>
                        <p:tgtEl>
                          <p:spTgt spid="5124"/>
                        </p:tgtEl>
                        <p:attrNameLst>
                          <p:attrName>style.visibility</p:attrName>
                        </p:attrNameLst>
                      </p:cBhvr>
                      <p:to>
                        <p:strVal val="visible"/>
                      </p:to>
                    </p:set>
                    <p:animEffect transition="in" filter="fade">
                      <p:cBhvr>
                        <p:cTn dur="2000"/>
                        <p:tgtEl>
                          <p:spTgt spid="5124"/>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2946602-68EA-4A1C-9031-95865E64E57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174E680-6166-4762-8D69-5EB92E788183}"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E6E7635-22C0-48DC-8E92-A4DA1B991894}" type="datetimeFigureOut">
              <a:rPr lang="en-US" smtClean="0">
                <a:solidFill>
                  <a:prstClr val="white">
                    <a:tint val="95000"/>
                  </a:prstClr>
                </a:solidFill>
                <a:latin typeface="Corbel"/>
              </a:rPr>
              <a:pPr/>
              <a:t>12/1/13</a:t>
            </a:fld>
            <a:endParaRPr lang="en-US">
              <a:solidFill>
                <a:prstClr val="white">
                  <a:tint val="95000"/>
                </a:prstClr>
              </a:solidFill>
              <a:latin typeface="Corbel"/>
            </a:endParaRPr>
          </a:p>
        </p:txBody>
      </p:sp>
      <p:sp>
        <p:nvSpPr>
          <p:cNvPr id="5" name="Footer Placeholder 4"/>
          <p:cNvSpPr>
            <a:spLocks noGrp="1"/>
          </p:cNvSpPr>
          <p:nvPr>
            <p:ph type="ftr" sz="quarter" idx="11"/>
          </p:nvPr>
        </p:nvSpPr>
        <p:spPr/>
        <p:txBody>
          <a:bodyPr/>
          <a:lstStyle/>
          <a:p>
            <a:endParaRPr lang="en-US">
              <a:solidFill>
                <a:prstClr val="white">
                  <a:tint val="95000"/>
                </a:prstClr>
              </a:solidFill>
              <a:latin typeface="Corbel"/>
            </a:endParaRPr>
          </a:p>
        </p:txBody>
      </p:sp>
      <p:sp>
        <p:nvSpPr>
          <p:cNvPr id="6" name="Slide Number Placeholder 5"/>
          <p:cNvSpPr>
            <a:spLocks noGrp="1"/>
          </p:cNvSpPr>
          <p:nvPr>
            <p:ph type="sldNum" sz="quarter" idx="12"/>
          </p:nvPr>
        </p:nvSpPr>
        <p:spPr/>
        <p:txBody>
          <a:bodyPr/>
          <a:lstStyle/>
          <a:p>
            <a:fld id="{21077A20-0EBC-41F0-B909-89554F82893D}" type="slidenum">
              <a:rPr lang="en-US" smtClean="0">
                <a:solidFill>
                  <a:prstClr val="white">
                    <a:tint val="95000"/>
                  </a:prstClr>
                </a:solidFill>
                <a:latin typeface="Corbel"/>
              </a:rPr>
              <a:pPr/>
              <a:t>‹#›</a:t>
            </a:fld>
            <a:endParaRPr lang="en-US">
              <a:solidFill>
                <a:prstClr val="white">
                  <a:tint val="95000"/>
                </a:prstClr>
              </a:solidFill>
              <a:latin typeface="Corbel"/>
            </a:endParaRP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Tree>
    <p:extLst>
      <p:ext uri="{BB962C8B-B14F-4D97-AF65-F5344CB8AC3E}">
        <p14:creationId xmlns:p14="http://schemas.microsoft.com/office/powerpoint/2010/main" val="152999719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5" name="Footer Placeholder 4"/>
          <p:cNvSpPr>
            <a:spLocks noGrp="1"/>
          </p:cNvSpPr>
          <p:nvPr>
            <p:ph type="ftr" sz="quarter" idx="11"/>
          </p:nvPr>
        </p:nvSpPr>
        <p:spPr/>
        <p:txBody>
          <a:bodyPr/>
          <a:lstStyle/>
          <a:p>
            <a:endParaRPr lang="en-US">
              <a:solidFill>
                <a:prstClr val="black">
                  <a:tint val="95000"/>
                </a:prstClr>
              </a:solidFill>
              <a:latin typeface="Corbel"/>
            </a:endParaRPr>
          </a:p>
        </p:txBody>
      </p:sp>
      <p:sp>
        <p:nvSpPr>
          <p:cNvPr id="6" name="Slide Number Placeholder 5"/>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748980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E6E7635-22C0-48DC-8E92-A4DA1B991894}" type="datetimeFigureOut">
              <a:rPr lang="en-US" smtClean="0">
                <a:solidFill>
                  <a:prstClr val="white">
                    <a:tint val="95000"/>
                  </a:prstClr>
                </a:solidFill>
                <a:latin typeface="Corbel"/>
              </a:rPr>
              <a:pPr/>
              <a:t>12/1/13</a:t>
            </a:fld>
            <a:endParaRPr lang="en-US">
              <a:solidFill>
                <a:prstClr val="white">
                  <a:tint val="95000"/>
                </a:prstClr>
              </a:solidFill>
              <a:latin typeface="Corbel"/>
            </a:endParaRPr>
          </a:p>
        </p:txBody>
      </p:sp>
      <p:sp>
        <p:nvSpPr>
          <p:cNvPr id="5" name="Footer Placeholder 4"/>
          <p:cNvSpPr>
            <a:spLocks noGrp="1"/>
          </p:cNvSpPr>
          <p:nvPr>
            <p:ph type="ftr" sz="quarter" idx="11"/>
          </p:nvPr>
        </p:nvSpPr>
        <p:spPr/>
        <p:txBody>
          <a:bodyPr/>
          <a:lstStyle/>
          <a:p>
            <a:endParaRPr lang="en-US">
              <a:solidFill>
                <a:prstClr val="white">
                  <a:tint val="95000"/>
                </a:prstClr>
              </a:solidFill>
              <a:latin typeface="Corbel"/>
            </a:endParaRPr>
          </a:p>
        </p:txBody>
      </p:sp>
      <p:sp>
        <p:nvSpPr>
          <p:cNvPr id="6" name="Slide Number Placeholder 5"/>
          <p:cNvSpPr>
            <a:spLocks noGrp="1"/>
          </p:cNvSpPr>
          <p:nvPr>
            <p:ph type="sldNum" sz="quarter" idx="12"/>
          </p:nvPr>
        </p:nvSpPr>
        <p:spPr/>
        <p:txBody>
          <a:bodyPr/>
          <a:lstStyle/>
          <a:p>
            <a:fld id="{21077A20-0EBC-41F0-B909-89554F82893D}" type="slidenum">
              <a:rPr lang="en-US" smtClean="0">
                <a:solidFill>
                  <a:prstClr val="white">
                    <a:tint val="95000"/>
                  </a:prstClr>
                </a:solidFill>
                <a:latin typeface="Corbel"/>
              </a:rPr>
              <a:pPr/>
              <a:t>‹#›</a:t>
            </a:fld>
            <a:endParaRPr lang="en-US">
              <a:solidFill>
                <a:prstClr val="white">
                  <a:tint val="95000"/>
                </a:prstClr>
              </a:solidFill>
              <a:latin typeface="Corbel"/>
            </a:endParaRPr>
          </a:p>
        </p:txBody>
      </p:sp>
    </p:spTree>
    <p:extLst>
      <p:ext uri="{BB962C8B-B14F-4D97-AF65-F5344CB8AC3E}">
        <p14:creationId xmlns:p14="http://schemas.microsoft.com/office/powerpoint/2010/main" val="325632015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6" name="Footer Placeholder 5"/>
          <p:cNvSpPr>
            <a:spLocks noGrp="1"/>
          </p:cNvSpPr>
          <p:nvPr>
            <p:ph type="ftr" sz="quarter" idx="11"/>
          </p:nvPr>
        </p:nvSpPr>
        <p:spPr/>
        <p:txBody>
          <a:bodyPr/>
          <a:lstStyle/>
          <a:p>
            <a:endParaRPr lang="en-US">
              <a:solidFill>
                <a:prstClr val="black">
                  <a:tint val="95000"/>
                </a:prstClr>
              </a:solidFill>
              <a:latin typeface="Corbel"/>
            </a:endParaRPr>
          </a:p>
        </p:txBody>
      </p:sp>
      <p:sp>
        <p:nvSpPr>
          <p:cNvPr id="7" name="Slide Number Placeholder 6"/>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4177041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8" name="Footer Placeholder 7"/>
          <p:cNvSpPr>
            <a:spLocks noGrp="1"/>
          </p:cNvSpPr>
          <p:nvPr>
            <p:ph type="ftr" sz="quarter" idx="11"/>
          </p:nvPr>
        </p:nvSpPr>
        <p:spPr/>
        <p:txBody>
          <a:bodyPr/>
          <a:lstStyle/>
          <a:p>
            <a:endParaRPr lang="en-US">
              <a:solidFill>
                <a:prstClr val="black">
                  <a:tint val="95000"/>
                </a:prstClr>
              </a:solidFill>
              <a:latin typeface="Corbel"/>
            </a:endParaRPr>
          </a:p>
        </p:txBody>
      </p:sp>
      <p:sp>
        <p:nvSpPr>
          <p:cNvPr id="9" name="Slide Number Placeholder 8"/>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672058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4" name="Footer Placeholder 3"/>
          <p:cNvSpPr>
            <a:spLocks noGrp="1"/>
          </p:cNvSpPr>
          <p:nvPr>
            <p:ph type="ftr" sz="quarter" idx="11"/>
          </p:nvPr>
        </p:nvSpPr>
        <p:spPr/>
        <p:txBody>
          <a:bodyPr/>
          <a:lstStyle/>
          <a:p>
            <a:endParaRPr lang="en-US">
              <a:solidFill>
                <a:prstClr val="black">
                  <a:tint val="95000"/>
                </a:prstClr>
              </a:solidFill>
              <a:latin typeface="Corbel"/>
            </a:endParaRPr>
          </a:p>
        </p:txBody>
      </p:sp>
      <p:sp>
        <p:nvSpPr>
          <p:cNvPr id="5" name="Slide Number Placeholder 4"/>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2302382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3" name="Footer Placeholder 2"/>
          <p:cNvSpPr>
            <a:spLocks noGrp="1"/>
          </p:cNvSpPr>
          <p:nvPr>
            <p:ph type="ftr" sz="quarter" idx="11"/>
          </p:nvPr>
        </p:nvSpPr>
        <p:spPr/>
        <p:txBody>
          <a:bodyPr/>
          <a:lstStyle/>
          <a:p>
            <a:endParaRPr lang="en-US">
              <a:solidFill>
                <a:prstClr val="black">
                  <a:tint val="95000"/>
                </a:prstClr>
              </a:solidFill>
              <a:latin typeface="Corbel"/>
            </a:endParaRPr>
          </a:p>
        </p:txBody>
      </p:sp>
      <p:sp>
        <p:nvSpPr>
          <p:cNvPr id="4" name="Slide Number Placeholder 3"/>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41760177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6" name="Footer Placeholder 5"/>
          <p:cNvSpPr>
            <a:spLocks noGrp="1"/>
          </p:cNvSpPr>
          <p:nvPr>
            <p:ph type="ftr" sz="quarter" idx="11"/>
          </p:nvPr>
        </p:nvSpPr>
        <p:spPr/>
        <p:txBody>
          <a:bodyPr/>
          <a:lstStyle/>
          <a:p>
            <a:endParaRPr lang="en-US">
              <a:solidFill>
                <a:prstClr val="black">
                  <a:tint val="95000"/>
                </a:prstClr>
              </a:solidFill>
              <a:latin typeface="Corbel"/>
            </a:endParaRPr>
          </a:p>
        </p:txBody>
      </p:sp>
      <p:sp>
        <p:nvSpPr>
          <p:cNvPr id="7" name="Slide Number Placeholder 6"/>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Tree>
    <p:extLst>
      <p:ext uri="{BB962C8B-B14F-4D97-AF65-F5344CB8AC3E}">
        <p14:creationId xmlns:p14="http://schemas.microsoft.com/office/powerpoint/2010/main" val="911090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EA8CC23-55FE-4820-84A0-788101BF2A31}"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solidFill>
                <a:prstClr val="white">
                  <a:shade val="50000"/>
                </a:prstClr>
              </a:solidFill>
              <a:latin typeface="Corbel"/>
            </a:endParaRPr>
          </a:p>
        </p:txBody>
      </p:sp>
      <p:sp>
        <p:nvSpPr>
          <p:cNvPr id="7" name="Slide Number Placeholder 6"/>
          <p:cNvSpPr>
            <a:spLocks noGrp="1"/>
          </p:cNvSpPr>
          <p:nvPr>
            <p:ph type="sldNum" sz="quarter" idx="12"/>
          </p:nvPr>
        </p:nvSpPr>
        <p:spPr>
          <a:xfrm>
            <a:off x="8339328" y="1170432"/>
            <a:ext cx="733864" cy="201168"/>
          </a:xfrm>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796468120"/>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5" name="Footer Placeholder 4"/>
          <p:cNvSpPr>
            <a:spLocks noGrp="1"/>
          </p:cNvSpPr>
          <p:nvPr>
            <p:ph type="ftr" sz="quarter" idx="11"/>
          </p:nvPr>
        </p:nvSpPr>
        <p:spPr/>
        <p:txBody>
          <a:bodyPr/>
          <a:lstStyle/>
          <a:p>
            <a:endParaRPr lang="en-US">
              <a:solidFill>
                <a:prstClr val="black">
                  <a:tint val="95000"/>
                </a:prstClr>
              </a:solidFill>
              <a:latin typeface="Corbel"/>
            </a:endParaRPr>
          </a:p>
        </p:txBody>
      </p:sp>
      <p:sp>
        <p:nvSpPr>
          <p:cNvPr id="6" name="Slide Number Placeholder 5"/>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1944917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6E7635-22C0-48DC-8E92-A4DA1B991894}" type="datetimeFigureOut">
              <a:rPr lang="en-US" smtClean="0">
                <a:solidFill>
                  <a:prstClr val="black">
                    <a:tint val="95000"/>
                  </a:prstClr>
                </a:solidFill>
                <a:latin typeface="Corbel"/>
              </a:rPr>
              <a:pPr/>
              <a:t>12/1/13</a:t>
            </a:fld>
            <a:endParaRPr lang="en-US">
              <a:solidFill>
                <a:prstClr val="black">
                  <a:tint val="95000"/>
                </a:prstClr>
              </a:solidFill>
              <a:latin typeface="Corbel"/>
            </a:endParaRPr>
          </a:p>
        </p:txBody>
      </p:sp>
      <p:sp>
        <p:nvSpPr>
          <p:cNvPr id="5" name="Footer Placeholder 4"/>
          <p:cNvSpPr>
            <a:spLocks noGrp="1"/>
          </p:cNvSpPr>
          <p:nvPr>
            <p:ph type="ftr" sz="quarter" idx="11"/>
          </p:nvPr>
        </p:nvSpPr>
        <p:spPr>
          <a:xfrm>
            <a:off x="2640597" y="6377459"/>
            <a:ext cx="3836404" cy="365125"/>
          </a:xfrm>
        </p:spPr>
        <p:txBody>
          <a:bodyPr/>
          <a:lstStyle/>
          <a:p>
            <a:endParaRPr lang="en-US">
              <a:solidFill>
                <a:prstClr val="black">
                  <a:tint val="95000"/>
                </a:prstClr>
              </a:solidFill>
              <a:latin typeface="Corbel"/>
            </a:endParaRPr>
          </a:p>
        </p:txBody>
      </p:sp>
      <p:sp>
        <p:nvSpPr>
          <p:cNvPr id="6" name="Slide Number Placeholder 5"/>
          <p:cNvSpPr>
            <a:spLocks noGrp="1"/>
          </p:cNvSpPr>
          <p:nvPr>
            <p:ph type="sldNum" sz="quarter" idx="12"/>
          </p:nvPr>
        </p:nvSpPr>
        <p:spPr/>
        <p:txBody>
          <a:bodyPr/>
          <a:lstStyle/>
          <a:p>
            <a:fld id="{21077A20-0EBC-41F0-B909-89554F82893D}" type="slidenum">
              <a:rPr lang="en-US" smtClean="0">
                <a:solidFill>
                  <a:prstClr val="black">
                    <a:tint val="95000"/>
                  </a:prstClr>
                </a:solidFill>
                <a:latin typeface="Corbel"/>
              </a:rPr>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2167317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E5C37BA-7E01-462E-9880-AC75795E97A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5E9ED8-0BC4-4E79-A11A-C2AFAED7288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500769D-6554-4764-A8A1-92E7367B925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AC9D2B7-8686-4C12-B065-49949D882B6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B57E9-C7FB-4145-BA57-73092616D37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9818E2-E5AD-492C-9475-7C8407A962B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57785D2-A84A-4358-95B9-D97CBF4E4A8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US"/>
          </a:p>
        </p:txBody>
      </p:sp>
      <p:sp>
        <p:nvSpPr>
          <p:cNvPr id="4099"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410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410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fld id="{44B4F3F6-91F8-49C0-8E8E-3EDB57A82E8E}" type="slidenum">
              <a:rPr lang="en-US"/>
              <a:pPr/>
              <a:t>‹#›</a:t>
            </a:fld>
            <a:endParaRPr lang="en-US"/>
          </a:p>
        </p:txBody>
      </p:sp>
      <p:sp>
        <p:nvSpPr>
          <p:cNvPr id="4104"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US"/>
          </a:p>
        </p:txBody>
      </p:sp>
      <p:sp>
        <p:nvSpPr>
          <p:cNvPr id="410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US"/>
          </a:p>
        </p:txBody>
      </p:sp>
      <p:grpSp>
        <p:nvGrpSpPr>
          <p:cNvPr id="4106" name="Group 10"/>
          <p:cNvGrpSpPr>
            <a:grpSpLocks/>
          </p:cNvGrpSpPr>
          <p:nvPr/>
        </p:nvGrpSpPr>
        <p:grpSpPr bwMode="auto">
          <a:xfrm>
            <a:off x="7938" y="5540375"/>
            <a:ext cx="1784350" cy="1246188"/>
            <a:chOff x="5" y="3490"/>
            <a:chExt cx="1124" cy="785"/>
          </a:xfrm>
        </p:grpSpPr>
        <p:sp>
          <p:nvSpPr>
            <p:cNvPr id="410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US"/>
            </a:p>
          </p:txBody>
        </p:sp>
        <p:sp>
          <p:nvSpPr>
            <p:cNvPr id="410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US"/>
            </a:p>
          </p:txBody>
        </p:sp>
        <p:sp>
          <p:nvSpPr>
            <p:cNvPr id="410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411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sp>
          <p:nvSpPr>
            <p:cNvPr id="411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US"/>
            </a:p>
          </p:txBody>
        </p:sp>
        <p:sp>
          <p:nvSpPr>
            <p:cNvPr id="411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US"/>
            </a:p>
          </p:txBody>
        </p:sp>
        <p:sp>
          <p:nvSpPr>
            <p:cNvPr id="411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US"/>
            </a:p>
          </p:txBody>
        </p:sp>
        <p:sp>
          <p:nvSpPr>
            <p:cNvPr id="411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US"/>
            </a:p>
          </p:txBody>
        </p:sp>
        <p:sp>
          <p:nvSpPr>
            <p:cNvPr id="411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US"/>
            </a:p>
          </p:txBody>
        </p:sp>
        <p:grpSp>
          <p:nvGrpSpPr>
            <p:cNvPr id="4116" name="Group 20"/>
            <p:cNvGrpSpPr>
              <a:grpSpLocks/>
            </p:cNvGrpSpPr>
            <p:nvPr userDrawn="1"/>
          </p:nvGrpSpPr>
          <p:grpSpPr bwMode="auto">
            <a:xfrm>
              <a:off x="5" y="3490"/>
              <a:ext cx="1124" cy="780"/>
              <a:chOff x="5" y="3490"/>
              <a:chExt cx="1124" cy="780"/>
            </a:xfrm>
          </p:grpSpPr>
          <p:grpSp>
            <p:nvGrpSpPr>
              <p:cNvPr id="4117" name="Group 21"/>
              <p:cNvGrpSpPr>
                <a:grpSpLocks/>
              </p:cNvGrpSpPr>
              <p:nvPr userDrawn="1"/>
            </p:nvGrpSpPr>
            <p:grpSpPr bwMode="auto">
              <a:xfrm>
                <a:off x="499" y="3562"/>
                <a:ext cx="548" cy="708"/>
                <a:chOff x="499" y="3562"/>
                <a:chExt cx="548" cy="708"/>
              </a:xfrm>
            </p:grpSpPr>
            <p:sp>
              <p:nvSpPr>
                <p:cNvPr id="411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US"/>
                </a:p>
              </p:txBody>
            </p:sp>
            <p:sp>
              <p:nvSpPr>
                <p:cNvPr id="411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US"/>
                </a:p>
              </p:txBody>
            </p:sp>
            <p:sp>
              <p:nvSpPr>
                <p:cNvPr id="412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US"/>
                </a:p>
              </p:txBody>
            </p:sp>
          </p:grpSp>
          <p:sp>
            <p:nvSpPr>
              <p:cNvPr id="412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412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sp>
            <p:nvSpPr>
              <p:cNvPr id="412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US"/>
              </a:p>
            </p:txBody>
          </p:sp>
          <p:grpSp>
            <p:nvGrpSpPr>
              <p:cNvPr id="4124" name="Group 28"/>
              <p:cNvGrpSpPr>
                <a:grpSpLocks/>
              </p:cNvGrpSpPr>
              <p:nvPr userDrawn="1"/>
            </p:nvGrpSpPr>
            <p:grpSpPr bwMode="auto">
              <a:xfrm>
                <a:off x="5" y="3490"/>
                <a:ext cx="1124" cy="678"/>
                <a:chOff x="5" y="3490"/>
                <a:chExt cx="1124" cy="678"/>
              </a:xfrm>
            </p:grpSpPr>
            <p:sp>
              <p:nvSpPr>
                <p:cNvPr id="412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412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412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412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US"/>
                </a:p>
              </p:txBody>
            </p:sp>
            <p:sp>
              <p:nvSpPr>
                <p:cNvPr id="412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US"/>
                </a:p>
              </p:txBody>
            </p:sp>
            <p:sp>
              <p:nvSpPr>
                <p:cNvPr id="413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US"/>
                </a:p>
              </p:txBody>
            </p:sp>
            <p:sp>
              <p:nvSpPr>
                <p:cNvPr id="413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US"/>
                </a:p>
              </p:txBody>
            </p:sp>
            <p:sp>
              <p:nvSpPr>
                <p:cNvPr id="413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US"/>
                </a:p>
              </p:txBody>
            </p:sp>
          </p:grpSp>
        </p:grpSp>
      </p:grpSp>
      <p:grpSp>
        <p:nvGrpSpPr>
          <p:cNvPr id="4133" name="Group 37"/>
          <p:cNvGrpSpPr>
            <a:grpSpLocks/>
          </p:cNvGrpSpPr>
          <p:nvPr/>
        </p:nvGrpSpPr>
        <p:grpSpPr bwMode="auto">
          <a:xfrm>
            <a:off x="8680450" y="2116138"/>
            <a:ext cx="385763" cy="4308475"/>
            <a:chOff x="5468" y="1333"/>
            <a:chExt cx="243" cy="2714"/>
          </a:xfrm>
        </p:grpSpPr>
        <p:sp>
          <p:nvSpPr>
            <p:cNvPr id="413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sp>
          <p:nvSpPr>
            <p:cNvPr id="413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grpSp>
      <p:grpSp>
        <p:nvGrpSpPr>
          <p:cNvPr id="4136" name="Group 40"/>
          <p:cNvGrpSpPr>
            <a:grpSpLocks/>
          </p:cNvGrpSpPr>
          <p:nvPr/>
        </p:nvGrpSpPr>
        <p:grpSpPr bwMode="auto">
          <a:xfrm>
            <a:off x="7318375" y="90488"/>
            <a:ext cx="2133600" cy="1911350"/>
            <a:chOff x="4610" y="57"/>
            <a:chExt cx="1344" cy="1204"/>
          </a:xfrm>
        </p:grpSpPr>
        <p:grpSp>
          <p:nvGrpSpPr>
            <p:cNvPr id="4137" name="Group 41"/>
            <p:cNvGrpSpPr>
              <a:grpSpLocks/>
            </p:cNvGrpSpPr>
            <p:nvPr userDrawn="1"/>
          </p:nvGrpSpPr>
          <p:grpSpPr bwMode="auto">
            <a:xfrm>
              <a:off x="4610" y="57"/>
              <a:ext cx="1344" cy="1204"/>
              <a:chOff x="4610" y="57"/>
              <a:chExt cx="1344" cy="1204"/>
            </a:xfrm>
          </p:grpSpPr>
          <p:sp>
            <p:nvSpPr>
              <p:cNvPr id="413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US"/>
              </a:p>
            </p:txBody>
          </p:sp>
          <p:grpSp>
            <p:nvGrpSpPr>
              <p:cNvPr id="4139" name="Group 43"/>
              <p:cNvGrpSpPr>
                <a:grpSpLocks/>
              </p:cNvGrpSpPr>
              <p:nvPr userDrawn="1"/>
            </p:nvGrpSpPr>
            <p:grpSpPr bwMode="auto">
              <a:xfrm>
                <a:off x="4610" y="57"/>
                <a:ext cx="1344" cy="985"/>
                <a:chOff x="4610" y="57"/>
                <a:chExt cx="1344" cy="985"/>
              </a:xfrm>
            </p:grpSpPr>
            <p:sp>
              <p:nvSpPr>
                <p:cNvPr id="414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US"/>
                </a:p>
              </p:txBody>
            </p:sp>
            <p:sp>
              <p:nvSpPr>
                <p:cNvPr id="4141"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US"/>
                </a:p>
              </p:txBody>
            </p:sp>
            <p:sp>
              <p:nvSpPr>
                <p:cNvPr id="4142"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US"/>
                </a:p>
              </p:txBody>
            </p:sp>
            <p:sp>
              <p:nvSpPr>
                <p:cNvPr id="414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US"/>
                </a:p>
              </p:txBody>
            </p:sp>
            <p:sp>
              <p:nvSpPr>
                <p:cNvPr id="4144"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US"/>
                </a:p>
              </p:txBody>
            </p:sp>
            <p:sp>
              <p:nvSpPr>
                <p:cNvPr id="4145"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US"/>
                </a:p>
              </p:txBody>
            </p:sp>
            <p:sp>
              <p:nvSpPr>
                <p:cNvPr id="414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US"/>
                </a:p>
              </p:txBody>
            </p:sp>
            <p:sp>
              <p:nvSpPr>
                <p:cNvPr id="4147"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US"/>
                </a:p>
              </p:txBody>
            </p:sp>
          </p:grpSp>
        </p:grpSp>
        <p:sp>
          <p:nvSpPr>
            <p:cNvPr id="414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10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00">
                                            <p:txEl>
                                              <p:pRg st="0" end="0"/>
                                            </p:txEl>
                                          </p:spTgt>
                                        </p:tgtEl>
                                        <p:attrNameLst>
                                          <p:attrName>style.visibility</p:attrName>
                                        </p:attrNameLst>
                                      </p:cBhvr>
                                      <p:to>
                                        <p:strVal val="visible"/>
                                      </p:to>
                                    </p:set>
                                    <p:animEffect transition="in" filter="fade">
                                      <p:cBhvr>
                                        <p:cTn id="12" dur="1000"/>
                                        <p:tgtEl>
                                          <p:spTgt spid="4100">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00">
                                            <p:txEl>
                                              <p:pRg st="1" end="1"/>
                                            </p:txEl>
                                          </p:spTgt>
                                        </p:tgtEl>
                                        <p:attrNameLst>
                                          <p:attrName>style.visibility</p:attrName>
                                        </p:attrNameLst>
                                      </p:cBhvr>
                                      <p:to>
                                        <p:strVal val="visible"/>
                                      </p:to>
                                    </p:set>
                                    <p:animEffect transition="in" filter="fade">
                                      <p:cBhvr>
                                        <p:cTn id="15" dur="1000"/>
                                        <p:tgtEl>
                                          <p:spTgt spid="4100">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00">
                                            <p:txEl>
                                              <p:pRg st="2" end="2"/>
                                            </p:txEl>
                                          </p:spTgt>
                                        </p:tgtEl>
                                        <p:attrNameLst>
                                          <p:attrName>style.visibility</p:attrName>
                                        </p:attrNameLst>
                                      </p:cBhvr>
                                      <p:to>
                                        <p:strVal val="visible"/>
                                      </p:to>
                                    </p:set>
                                    <p:animEffect transition="in" filter="fade">
                                      <p:cBhvr>
                                        <p:cTn id="18" dur="1000"/>
                                        <p:tgtEl>
                                          <p:spTgt spid="4100">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00">
                                            <p:txEl>
                                              <p:pRg st="3" end="3"/>
                                            </p:txEl>
                                          </p:spTgt>
                                        </p:tgtEl>
                                        <p:attrNameLst>
                                          <p:attrName>style.visibility</p:attrName>
                                        </p:attrNameLst>
                                      </p:cBhvr>
                                      <p:to>
                                        <p:strVal val="visible"/>
                                      </p:to>
                                    </p:set>
                                    <p:animEffect transition="in" filter="fade">
                                      <p:cBhvr>
                                        <p:cTn id="21" dur="1000"/>
                                        <p:tgtEl>
                                          <p:spTgt spid="4100">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00">
                                            <p:txEl>
                                              <p:pRg st="4" end="4"/>
                                            </p:txEl>
                                          </p:spTgt>
                                        </p:tgtEl>
                                        <p:attrNameLst>
                                          <p:attrName>style.visibility</p:attrName>
                                        </p:attrNameLst>
                                      </p:cBhvr>
                                      <p:to>
                                        <p:strVal val="visible"/>
                                      </p:to>
                                    </p:set>
                                    <p:animEffect transition="in" filter="fade">
                                      <p:cBhvr>
                                        <p:cTn id="24" dur="1000"/>
                                        <p:tgtEl>
                                          <p:spTgt spid="41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build="p">
        <p:tmplLst>
          <p:tmpl lvl="1">
            <p:tnLst>
              <p:par>
                <p:cTn xmlns:p14="http://schemas.microsoft.com/office/powerpoint/2010/main" presetID="10" presetClass="entr" presetSubtype="0" fill="hold" nodeType="clickEffect">
                  <p:stCondLst>
                    <p:cond delay="0"/>
                  </p:stCondLst>
                  <p:childTnLst>
                    <p:set>
                      <p:cBhvr>
                        <p:cTn dur="1" fill="hold">
                          <p:stCondLst>
                            <p:cond delay="0"/>
                          </p:stCondLst>
                        </p:cTn>
                        <p:tgtEl>
                          <p:spTgt spid="4100"/>
                        </p:tgtEl>
                        <p:attrNameLst>
                          <p:attrName>style.visibility</p:attrName>
                        </p:attrNameLst>
                      </p:cBhvr>
                      <p:to>
                        <p:strVal val="visible"/>
                      </p:to>
                    </p:set>
                    <p:animEffect transition="in" filter="fade">
                      <p:cBhvr>
                        <p:cTn dur="1000"/>
                        <p:tgtEl>
                          <p:spTgt spid="4100"/>
                        </p:tgtEl>
                      </p:cBhvr>
                    </p:animEffect>
                  </p:childTnLst>
                </p:cTn>
              </p:par>
            </p:tnLst>
          </p:tmpl>
          <p:tmpl lvl="2">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100"/>
                        </p:tgtEl>
                        <p:attrNameLst>
                          <p:attrName>style.visibility</p:attrName>
                        </p:attrNameLst>
                      </p:cBhvr>
                      <p:to>
                        <p:strVal val="visible"/>
                      </p:to>
                    </p:set>
                    <p:animEffect transition="in" filter="fade">
                      <p:cBhvr>
                        <p:cTn dur="1000"/>
                        <p:tgtEl>
                          <p:spTgt spid="4100"/>
                        </p:tgtEl>
                      </p:cBhvr>
                    </p:animEffect>
                  </p:childTnLst>
                </p:cTn>
              </p:par>
            </p:tnLst>
          </p:tmpl>
          <p:tmpl lvl="3">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100"/>
                        </p:tgtEl>
                        <p:attrNameLst>
                          <p:attrName>style.visibility</p:attrName>
                        </p:attrNameLst>
                      </p:cBhvr>
                      <p:to>
                        <p:strVal val="visible"/>
                      </p:to>
                    </p:set>
                    <p:animEffect transition="in" filter="fade">
                      <p:cBhvr>
                        <p:cTn dur="1000"/>
                        <p:tgtEl>
                          <p:spTgt spid="4100"/>
                        </p:tgtEl>
                      </p:cBhvr>
                    </p:animEffect>
                  </p:childTnLst>
                </p:cTn>
              </p:par>
            </p:tnLst>
          </p:tmpl>
          <p:tmpl lvl="4">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100"/>
                        </p:tgtEl>
                        <p:attrNameLst>
                          <p:attrName>style.visibility</p:attrName>
                        </p:attrNameLst>
                      </p:cBhvr>
                      <p:to>
                        <p:strVal val="visible"/>
                      </p:to>
                    </p:set>
                    <p:animEffect transition="in" filter="fade">
                      <p:cBhvr>
                        <p:cTn dur="1000"/>
                        <p:tgtEl>
                          <p:spTgt spid="4100"/>
                        </p:tgtEl>
                      </p:cBhvr>
                    </p:animEffect>
                  </p:childTnLst>
                </p:cTn>
              </p:par>
            </p:tnLst>
          </p:tmpl>
          <p:tmpl lvl="5">
            <p:tnLst>
              <p:par>
                <p:cTn xmlns:p14="http://schemas.microsoft.com/office/powerpoint/2010/main" presetID="10" presetClass="entr" presetSubtype="0" fill="hold" nodeType="withEffect">
                  <p:stCondLst>
                    <p:cond delay="0"/>
                  </p:stCondLst>
                  <p:childTnLst>
                    <p:set>
                      <p:cBhvr>
                        <p:cTn dur="1" fill="hold">
                          <p:stCondLst>
                            <p:cond delay="0"/>
                          </p:stCondLst>
                        </p:cTn>
                        <p:tgtEl>
                          <p:spTgt spid="4100"/>
                        </p:tgtEl>
                        <p:attrNameLst>
                          <p:attrName>style.visibility</p:attrName>
                        </p:attrNameLst>
                      </p:cBhvr>
                      <p:to>
                        <p:strVal val="visible"/>
                      </p:to>
                    </p:set>
                    <p:animEffect transition="in" filter="fade">
                      <p:cBhvr>
                        <p:cTn dur="1000"/>
                        <p:tgtEl>
                          <p:spTgt spid="4100"/>
                        </p:tgtEl>
                      </p:cBhvr>
                    </p:animEffect>
                  </p:childTnLst>
                </p:cTn>
              </p:par>
            </p:tnLst>
          </p:tmpl>
        </p:tmplLst>
      </p:bldP>
    </p:bldLst>
  </p:timing>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defRPr>
      </a:lvl2pPr>
      <a:lvl3pPr algn="ctr" rtl="0" fontAlgn="base">
        <a:spcBef>
          <a:spcPct val="0"/>
        </a:spcBef>
        <a:spcAft>
          <a:spcPct val="0"/>
        </a:spcAft>
        <a:defRPr sz="4400">
          <a:solidFill>
            <a:schemeClr val="tx1"/>
          </a:solidFill>
          <a:latin typeface="Comic Sans MS" pitchFamily="66" charset="0"/>
        </a:defRPr>
      </a:lvl3pPr>
      <a:lvl4pPr algn="ctr" rtl="0" fontAlgn="base">
        <a:spcBef>
          <a:spcPct val="0"/>
        </a:spcBef>
        <a:spcAft>
          <a:spcPct val="0"/>
        </a:spcAft>
        <a:defRPr sz="4400">
          <a:solidFill>
            <a:schemeClr val="tx1"/>
          </a:solidFill>
          <a:latin typeface="Comic Sans MS" pitchFamily="66" charset="0"/>
        </a:defRPr>
      </a:lvl4pPr>
      <a:lvl5pPr algn="ctr" rtl="0" fontAlgn="base">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fontAlgn="auto" hangingPunct="1">
              <a:spcBef>
                <a:spcPts val="0"/>
              </a:spcBef>
              <a:spcAft>
                <a:spcPts val="0"/>
              </a:spcAft>
            </a:pPr>
            <a:endParaRPr lang="en-US">
              <a:solidFill>
                <a:prstClr val="white"/>
              </a:solidFill>
              <a:latin typeface="Corbel"/>
            </a:endParaRPr>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fontAlgn="auto">
              <a:spcBef>
                <a:spcPts val="0"/>
              </a:spcBef>
              <a:spcAft>
                <a:spcPts val="0"/>
              </a:spcAft>
            </a:pPr>
            <a:fld id="{1E6E7635-22C0-48DC-8E92-A4DA1B991894}" type="datetimeFigureOut">
              <a:rPr lang="en-US" smtClean="0">
                <a:solidFill>
                  <a:prstClr val="black">
                    <a:tint val="95000"/>
                  </a:prstClr>
                </a:solidFill>
                <a:latin typeface="Corbel"/>
              </a:rPr>
              <a:pPr fontAlgn="auto">
                <a:spcBef>
                  <a:spcPts val="0"/>
                </a:spcBef>
                <a:spcAft>
                  <a:spcPts val="0"/>
                </a:spcAft>
              </a:pPr>
              <a:t>12/1/13</a:t>
            </a:fld>
            <a:endParaRPr lang="en-US">
              <a:solidFill>
                <a:prstClr val="black">
                  <a:tint val="95000"/>
                </a:prstClr>
              </a:solidFill>
              <a:latin typeface="Corbel"/>
            </a:endParaRPr>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fontAlgn="auto">
              <a:spcBef>
                <a:spcPts val="0"/>
              </a:spcBef>
              <a:spcAft>
                <a:spcPts val="0"/>
              </a:spcAft>
            </a:pPr>
            <a:endParaRPr lang="en-US">
              <a:solidFill>
                <a:prstClr val="black">
                  <a:tint val="95000"/>
                </a:prstClr>
              </a:solidFill>
              <a:latin typeface="Corbel"/>
            </a:endParaRPr>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fontAlgn="auto">
              <a:spcBef>
                <a:spcPts val="0"/>
              </a:spcBef>
              <a:spcAft>
                <a:spcPts val="0"/>
              </a:spcAft>
            </a:pPr>
            <a:fld id="{21077A20-0EBC-41F0-B909-89554F82893D}" type="slidenum">
              <a:rPr lang="en-US" smtClean="0">
                <a:solidFill>
                  <a:prstClr val="black">
                    <a:tint val="95000"/>
                  </a:prstClr>
                </a:solidFill>
                <a:latin typeface="Corbel"/>
              </a:rPr>
              <a:pPr fontAlgn="auto">
                <a:spcBef>
                  <a:spcPts val="0"/>
                </a:spcBef>
                <a:spcAft>
                  <a:spcPts val="0"/>
                </a:spcAft>
              </a:pPr>
              <a:t>‹#›</a:t>
            </a:fld>
            <a:endParaRPr lang="en-US">
              <a:solidFill>
                <a:prstClr val="black">
                  <a:tint val="95000"/>
                </a:prstClr>
              </a:solidFill>
              <a:latin typeface="Corbel"/>
            </a:endParaRPr>
          </a:p>
        </p:txBody>
      </p:sp>
    </p:spTree>
    <p:extLst>
      <p:ext uri="{BB962C8B-B14F-4D97-AF65-F5344CB8AC3E}">
        <p14:creationId xmlns:p14="http://schemas.microsoft.com/office/powerpoint/2010/main" val="22358904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2133600"/>
            <a:ext cx="7772400" cy="1130300"/>
          </a:xfrm>
        </p:spPr>
        <p:txBody>
          <a:bodyPr/>
          <a:lstStyle/>
          <a:p>
            <a:r>
              <a:rPr lang="en-US" sz="5400" b="1" dirty="0"/>
              <a:t>Identifying Variables</a:t>
            </a:r>
          </a:p>
        </p:txBody>
      </p:sp>
      <p:sp>
        <p:nvSpPr>
          <p:cNvPr id="2051" name="Rectangle 3"/>
          <p:cNvSpPr>
            <a:spLocks noGrp="1" noChangeArrowheads="1"/>
          </p:cNvSpPr>
          <p:nvPr>
            <p:ph type="subTitle" idx="1"/>
          </p:nvPr>
        </p:nvSpPr>
        <p:spPr>
          <a:xfrm>
            <a:off x="762000" y="3657600"/>
            <a:ext cx="7315200" cy="1003300"/>
          </a:xfrm>
        </p:spPr>
        <p:txBody>
          <a:bodyPr/>
          <a:lstStyle/>
          <a:p>
            <a:pPr marL="457200" indent="-457200">
              <a:buFontTx/>
              <a:buChar char="-"/>
            </a:pPr>
            <a:r>
              <a:rPr lang="en-US" b="1" dirty="0" smtClean="0"/>
              <a:t>Start a New Page</a:t>
            </a:r>
          </a:p>
          <a:p>
            <a:pPr marL="457200" indent="-457200">
              <a:buFontTx/>
              <a:buChar char="-"/>
            </a:pPr>
            <a:r>
              <a:rPr lang="en-US" b="1" dirty="0" smtClean="0"/>
              <a:t>Add to your Table of Contents (TOC)</a:t>
            </a:r>
            <a:endParaRPr lang="en-US" b="1" dirty="0"/>
          </a:p>
        </p:txBody>
      </p:sp>
      <p:sp>
        <p:nvSpPr>
          <p:cNvPr id="2" name="Slide Number Placeholder 1"/>
          <p:cNvSpPr>
            <a:spLocks noGrp="1"/>
          </p:cNvSpPr>
          <p:nvPr>
            <p:ph type="sldNum" sz="quarter" idx="4"/>
          </p:nvPr>
        </p:nvSpPr>
        <p:spPr/>
        <p:txBody>
          <a:bodyPr/>
          <a:lstStyle/>
          <a:p>
            <a:fld id="{B42FD6F5-284F-4BCE-8A55-E8EBE1FD7B8E}"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533400" y="1828800"/>
            <a:ext cx="7696200" cy="3429000"/>
          </a:xfrm>
        </p:spPr>
        <p:txBody>
          <a:bodyPr/>
          <a:lstStyle/>
          <a:p>
            <a:pPr marL="514350" indent="-514350">
              <a:buFontTx/>
              <a:buAutoNum type="arabicPeriod" startAt="2"/>
            </a:pPr>
            <a:r>
              <a:rPr lang="en-US" b="1" dirty="0" smtClean="0"/>
              <a:t> If</a:t>
            </a:r>
            <a:r>
              <a:rPr lang="en-US" dirty="0" smtClean="0"/>
              <a:t> </a:t>
            </a:r>
            <a:r>
              <a:rPr lang="en-US" dirty="0"/>
              <a:t>I brush my cat more, </a:t>
            </a:r>
            <a:r>
              <a:rPr lang="en-US" b="1" dirty="0"/>
              <a:t>then</a:t>
            </a:r>
            <a:r>
              <a:rPr lang="en-US" dirty="0"/>
              <a:t> </a:t>
            </a:r>
            <a:r>
              <a:rPr lang="en-US" dirty="0" smtClean="0"/>
              <a:t>there</a:t>
            </a:r>
          </a:p>
          <a:p>
            <a:pPr marL="0" indent="0">
              <a:buNone/>
            </a:pPr>
            <a:r>
              <a:rPr lang="en-US" dirty="0"/>
              <a:t> </a:t>
            </a:r>
            <a:r>
              <a:rPr lang="en-US" dirty="0" smtClean="0"/>
              <a:t>    will </a:t>
            </a:r>
            <a:r>
              <a:rPr lang="en-US" dirty="0"/>
              <a:t>be less fur on my furniture.</a:t>
            </a:r>
          </a:p>
          <a:p>
            <a:pPr>
              <a:buFontTx/>
              <a:buNone/>
            </a:pPr>
            <a:endParaRPr lang="en-US" dirty="0" smtClean="0"/>
          </a:p>
          <a:p>
            <a:pPr>
              <a:buFontTx/>
              <a:buNone/>
            </a:pPr>
            <a:r>
              <a:rPr lang="en-US" dirty="0"/>
              <a:t>	</a:t>
            </a:r>
            <a:r>
              <a:rPr lang="en-US" dirty="0" smtClean="0"/>
              <a:t>I.V.: ________________________</a:t>
            </a:r>
            <a:endParaRPr lang="en-US" dirty="0"/>
          </a:p>
          <a:p>
            <a:pPr>
              <a:buFontTx/>
              <a:buNone/>
            </a:pPr>
            <a:r>
              <a:rPr lang="en-US" dirty="0"/>
              <a:t>	</a:t>
            </a:r>
            <a:r>
              <a:rPr lang="en-US" dirty="0" smtClean="0"/>
              <a:t>D.V.: ________________________</a:t>
            </a:r>
            <a:endParaRPr lang="en-US" dirty="0"/>
          </a:p>
        </p:txBody>
      </p:sp>
      <p:sp>
        <p:nvSpPr>
          <p:cNvPr id="10244"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More Practice</a:t>
            </a:r>
            <a:endParaRPr lang="en-US" b="1" dirty="0">
              <a:solidFill>
                <a:schemeClr val="tx2"/>
              </a:solidFill>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fld id="{1EA8CC23-55FE-4820-84A0-788101BF2A31}" type="slidenum">
              <a:rPr lang="en-US" smtClean="0"/>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685800" y="1600200"/>
            <a:ext cx="7696200" cy="3907367"/>
          </a:xfrm>
        </p:spPr>
        <p:txBody>
          <a:bodyPr/>
          <a:lstStyle/>
          <a:p>
            <a:pPr>
              <a:buFontTx/>
              <a:buNone/>
            </a:pPr>
            <a:r>
              <a:rPr lang="en-US" dirty="0" smtClean="0"/>
              <a:t>- </a:t>
            </a:r>
            <a:r>
              <a:rPr lang="en-US" b="1" dirty="0" smtClean="0">
                <a:effectLst>
                  <a:outerShdw blurRad="38100" dist="38100" dir="2700000" algn="tl">
                    <a:srgbClr val="C0C0C0"/>
                  </a:outerShdw>
                </a:effectLst>
              </a:rPr>
              <a:t>Constants</a:t>
            </a:r>
            <a:r>
              <a:rPr lang="en-US" dirty="0" smtClean="0"/>
              <a:t> are variables that are kept the same.</a:t>
            </a:r>
            <a:endParaRPr lang="en-US" dirty="0"/>
          </a:p>
          <a:p>
            <a:pPr>
              <a:buFontTx/>
              <a:buNone/>
            </a:pPr>
            <a:endParaRPr lang="en-US" sz="1600" dirty="0"/>
          </a:p>
          <a:p>
            <a:pPr>
              <a:buFontTx/>
              <a:buNone/>
            </a:pPr>
            <a:r>
              <a:rPr lang="en-US" dirty="0" smtClean="0"/>
              <a:t>- Constants help you be sure of WHY something else did or did not change.</a:t>
            </a:r>
            <a:endParaRPr lang="en-US" dirty="0"/>
          </a:p>
          <a:p>
            <a:pPr>
              <a:buFontTx/>
              <a:buNone/>
            </a:pPr>
            <a:endParaRPr lang="en-US" dirty="0"/>
          </a:p>
        </p:txBody>
      </p:sp>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Constants</a:t>
            </a:r>
            <a:endParaRPr lang="en-US" b="1" dirty="0">
              <a:solidFill>
                <a:schemeClr val="tx2"/>
              </a:solidFill>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fld id="{1EA8CC23-55FE-4820-84A0-788101BF2A31}"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685800" y="1600200"/>
            <a:ext cx="7696200" cy="3907367"/>
          </a:xfrm>
        </p:spPr>
        <p:txBody>
          <a:bodyPr/>
          <a:lstStyle/>
          <a:p>
            <a:pPr>
              <a:buFontTx/>
              <a:buNone/>
            </a:pPr>
            <a:r>
              <a:rPr lang="en-US" dirty="0" smtClean="0"/>
              <a:t>Thinking about our plant experiment…</a:t>
            </a:r>
          </a:p>
          <a:p>
            <a:pPr>
              <a:buFontTx/>
              <a:buNone/>
            </a:pPr>
            <a:endParaRPr lang="en-US" sz="1400" dirty="0" smtClean="0"/>
          </a:p>
          <a:p>
            <a:pPr>
              <a:buFontTx/>
              <a:buNone/>
            </a:pPr>
            <a:r>
              <a:rPr lang="en-US" dirty="0" smtClean="0"/>
              <a:t>  Create a list of things we would need to keep CONSTANT (things we don’t want to change).</a:t>
            </a:r>
          </a:p>
          <a:p>
            <a:pPr>
              <a:buFontTx/>
              <a:buNone/>
            </a:pPr>
            <a:endParaRPr lang="en-US" sz="1200" dirty="0" smtClean="0"/>
          </a:p>
          <a:p>
            <a:pPr>
              <a:buFontTx/>
              <a:buNone/>
            </a:pPr>
            <a:r>
              <a:rPr lang="en-US" b="1" dirty="0" smtClean="0"/>
              <a:t>Plant </a:t>
            </a:r>
            <a:r>
              <a:rPr lang="en-US" b="1" dirty="0" smtClean="0"/>
              <a:t>experiment </a:t>
            </a:r>
            <a:r>
              <a:rPr lang="en-US" b="1" dirty="0"/>
              <a:t>c</a:t>
            </a:r>
            <a:r>
              <a:rPr lang="en-US" b="1" dirty="0" smtClean="0"/>
              <a:t>onstants</a:t>
            </a:r>
            <a:r>
              <a:rPr lang="en-US" b="1" dirty="0" smtClean="0"/>
              <a:t>: ____________________________________________________________________________________</a:t>
            </a:r>
            <a:endParaRPr lang="en-US" sz="1600" b="1" dirty="0"/>
          </a:p>
          <a:p>
            <a:pPr>
              <a:buFontTx/>
              <a:buNone/>
            </a:pPr>
            <a:endParaRPr lang="en-US" dirty="0"/>
          </a:p>
        </p:txBody>
      </p:sp>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Constants (Practice)</a:t>
            </a:r>
            <a:endParaRPr lang="en-US" b="1" dirty="0">
              <a:solidFill>
                <a:schemeClr val="tx2"/>
              </a:solidFill>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fld id="{1EA8CC23-55FE-4820-84A0-788101BF2A31}" type="slidenum">
              <a:rPr lang="en-US" smtClean="0"/>
              <a:pPr/>
              <a:t>12</a:t>
            </a:fld>
            <a:endParaRPr lang="en-US"/>
          </a:p>
        </p:txBody>
      </p:sp>
    </p:spTree>
    <p:extLst>
      <p:ext uri="{BB962C8B-B14F-4D97-AF65-F5344CB8AC3E}">
        <p14:creationId xmlns:p14="http://schemas.microsoft.com/office/powerpoint/2010/main" val="25311004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5791200" cy="1143000"/>
          </a:xfrm>
        </p:spPr>
        <p:txBody>
          <a:bodyPr>
            <a:normAutofit fontScale="90000"/>
          </a:bodyPr>
          <a:lstStyle/>
          <a:p>
            <a:pPr algn="ctr"/>
            <a:r>
              <a:rPr lang="en-US" dirty="0" smtClean="0"/>
              <a:t>“Do Now” </a:t>
            </a:r>
            <a:br>
              <a:rPr lang="en-US" dirty="0" smtClean="0"/>
            </a:br>
            <a:r>
              <a:rPr lang="en-US" dirty="0" smtClean="0"/>
              <a:t>Thursday</a:t>
            </a:r>
            <a:endParaRPr lang="en-US" i="1" dirty="0"/>
          </a:p>
        </p:txBody>
      </p:sp>
      <p:sp>
        <p:nvSpPr>
          <p:cNvPr id="3" name="Subtitle 2"/>
          <p:cNvSpPr>
            <a:spLocks noGrp="1"/>
          </p:cNvSpPr>
          <p:nvPr>
            <p:ph idx="1"/>
          </p:nvPr>
        </p:nvSpPr>
        <p:spPr>
          <a:xfrm>
            <a:off x="0" y="2133600"/>
            <a:ext cx="8991600" cy="4571999"/>
          </a:xfrm>
        </p:spPr>
        <p:txBody>
          <a:bodyPr>
            <a:normAutofit fontScale="85000" lnSpcReduction="10000"/>
          </a:bodyPr>
          <a:lstStyle/>
          <a:p>
            <a:pPr marL="118872" lvl="0" indent="0">
              <a:spcBef>
                <a:spcPts val="1200"/>
              </a:spcBef>
              <a:spcAft>
                <a:spcPts val="1200"/>
              </a:spcAft>
              <a:buClr>
                <a:srgbClr val="F0AD00"/>
              </a:buClr>
              <a:buNone/>
            </a:pPr>
            <a:r>
              <a:rPr lang="en-US" sz="4300" b="1" dirty="0" smtClean="0"/>
              <a:t>Hypothesis: If the temperature drops, then the leaves will turn colors and fall off. </a:t>
            </a:r>
          </a:p>
          <a:p>
            <a:pPr marL="118872" lvl="0" indent="0">
              <a:lnSpc>
                <a:spcPct val="130000"/>
              </a:lnSpc>
              <a:spcBef>
                <a:spcPts val="1200"/>
              </a:spcBef>
              <a:spcAft>
                <a:spcPts val="1200"/>
              </a:spcAft>
              <a:buClr>
                <a:srgbClr val="F0AD00"/>
              </a:buClr>
              <a:buNone/>
            </a:pPr>
            <a:r>
              <a:rPr lang="en-US" sz="3900" b="1" dirty="0" smtClean="0">
                <a:solidFill>
                  <a:prstClr val="black"/>
                </a:solidFill>
              </a:rPr>
              <a:t>1.  Independent Variable (I.V.):_______________ </a:t>
            </a:r>
          </a:p>
          <a:p>
            <a:pPr marL="118872" indent="0">
              <a:lnSpc>
                <a:spcPct val="130000"/>
              </a:lnSpc>
              <a:spcAft>
                <a:spcPts val="1200"/>
              </a:spcAft>
              <a:buClr>
                <a:srgbClr val="F0AD00"/>
              </a:buClr>
              <a:buNone/>
            </a:pPr>
            <a:r>
              <a:rPr lang="en-US" sz="3900" b="1" dirty="0" smtClean="0">
                <a:solidFill>
                  <a:prstClr val="black"/>
                </a:solidFill>
              </a:rPr>
              <a:t>2.  Dependent </a:t>
            </a:r>
            <a:r>
              <a:rPr lang="en-US" sz="3900" b="1" dirty="0">
                <a:solidFill>
                  <a:prstClr val="black"/>
                </a:solidFill>
              </a:rPr>
              <a:t>Variable </a:t>
            </a:r>
            <a:r>
              <a:rPr lang="en-US" sz="3900" b="1" dirty="0" smtClean="0">
                <a:solidFill>
                  <a:prstClr val="black"/>
                </a:solidFill>
              </a:rPr>
              <a:t>(D.V</a:t>
            </a:r>
            <a:r>
              <a:rPr lang="en-US" sz="3900" b="1" dirty="0">
                <a:solidFill>
                  <a:prstClr val="black"/>
                </a:solidFill>
              </a:rPr>
              <a:t>.)</a:t>
            </a:r>
            <a:r>
              <a:rPr lang="en-US" sz="3900" b="1" dirty="0" smtClean="0">
                <a:solidFill>
                  <a:prstClr val="black"/>
                </a:solidFill>
              </a:rPr>
              <a:t>:________________ </a:t>
            </a:r>
            <a:endParaRPr lang="en-US" sz="3900" b="1" dirty="0">
              <a:solidFill>
                <a:prstClr val="black"/>
              </a:solidFill>
            </a:endParaRPr>
          </a:p>
          <a:p>
            <a:pPr marL="118872" indent="0">
              <a:lnSpc>
                <a:spcPct val="130000"/>
              </a:lnSpc>
              <a:spcAft>
                <a:spcPts val="1200"/>
              </a:spcAft>
              <a:buClr>
                <a:srgbClr val="F0AD00"/>
              </a:buClr>
              <a:buNone/>
            </a:pPr>
            <a:r>
              <a:rPr lang="en-US" sz="3900" b="1" dirty="0" smtClean="0">
                <a:solidFill>
                  <a:prstClr val="black"/>
                </a:solidFill>
              </a:rPr>
              <a:t>3.  Constants (2 or more)</a:t>
            </a:r>
            <a:r>
              <a:rPr lang="en-US" sz="3900" b="1" dirty="0">
                <a:solidFill>
                  <a:prstClr val="black"/>
                </a:solidFill>
              </a:rPr>
              <a:t>: </a:t>
            </a:r>
            <a:r>
              <a:rPr lang="en-US" sz="3900" b="1" smtClean="0">
                <a:solidFill>
                  <a:prstClr val="black"/>
                </a:solidFill>
              </a:rPr>
              <a:t>____________________ </a:t>
            </a:r>
            <a:endParaRPr lang="en-US" sz="3900" b="1" dirty="0">
              <a:solidFill>
                <a:prstClr val="black"/>
              </a:solidFill>
            </a:endParaRPr>
          </a:p>
        </p:txBody>
      </p:sp>
      <p:sp>
        <p:nvSpPr>
          <p:cNvPr id="4" name="AutoShape 4" descr="data:image/jpg;base64,/9j/4AAQSkZJRgABAQAAAQABAAD/2wBDAAkGBwgHBgkIBwgKCgkLDRYPDQwMDRsUFRAWIB0iIiAdHx8kKDQsJCYxJx8fLT0tMTU3Ojo6Iys/RD84QzQ5Ojf/2wBDAQoKCg0MDRoPDxo3JR8lNzc3Nzc3Nzc3Nzc3Nzc3Nzc3Nzc3Nzc3Nzc3Nzc3Nzc3Nzc3Nzc3Nzc3Nzc3Nzc3Nzf/wAARCACUALADASIAAhEBAxEB/8QAGwAAAQUBAQAAAAAAAAAAAAAABQACAwQGAQf/xAA3EAACAQMDAgQEBQMEAwEBAAABAgMABBEFEiExQQYTUWEUInGBIzKRobHB0fAHFUJSY+HxFjP/xAAaAQACAwEBAAAAAAAAAAAAAAACAwABBAUG/8QAKREAAwACAgIBAgUFAAAAAAAAAAECAxEhMQQSQRMyBRQiUWEjM0KBof/aAAwDAQACEQMRAD8ALN1phqRhzTCK9GcQaTTe9OxzTglQhxa7uNO200ioQ4WNc3GuHikKogs0gea6ATThGTmoTRwnKinJXSoCFmIAUZJPYVUs9V0+7uWt7W6SSRewPUDqR6/ahdynpvkZOOmtpcF7Fd2kkAAk+1SRRmVwqg5J4Fa7RNEhhRJp8eYecE9D2pWbPOJDMeKrMq1hcLHvZCFqB4mUgEdRmvQr6zjlTaEUhsLjHQUN1PRjMm5QAcgdKzx5u3yOrxuODF7c1zFE9VsWsXjQkEMmRjse9Da2xatbRkuHL0NxTSKeaaRRAjaYetPIrmKsot4BqNkqUCu4qFkAjqVV4p2K7UIN20x14qX6VwrmpsmioynNdVOasFBXVTHaqIRBcAnIGBnmqmr+ItK0dmtCzXN7IwjjCLlUJOMkdaINEsg2uoZT1BrHWnhLf4hlk1C6khs0uEeCUEF5TwwUZ6YxyfYVg8yskJOejoeFOKqasj8Ya1PNaRW0cCQ28zFXfzCfMA5wR1B6cVn/AA3DeS63FPC5jitDulkUE5Bz8oHcnGKL+N9Rt9Z1e3sdEtxMVkKK6L88hOByerdOpPbtR3RtCnsbJYPyOG3SPgkM/Q59hjiuLWSnW9ndmInB6602bHStRURhYYyjn8xU8560ce7Bg8yUiMr0G7/PWsha6lZWAzK5YgdWBVT9CeOKjfxAlwsrIpG0/Lg43dzz/nSjVOuaMrlLhIPG+d7jYZgdxyhLfxROPVprKFJbgCW3MmN3p9KweiXJv9RFyZ9sSqWUYznn/P1o1LG5SQefLKGOQZHzz681ZTSCuu3FvqOz4YjzFJ+X1FAZE2MVPBHFRGK+ib8OIyljw3AVfT3pk2qabp9pnVrt/jckeVCm/J7cgY/tW/xvLnHOrMefxHkrcIlIprDig+ha9/ul1NbSIqui71Zc4Kk4x9R/WjJFdLFlnLPtPRz82G8N+l9kTU2nPTaYILwFdxXVIKgqQQehFdxVl60NxXGIUZPApzEKpZiAoGSSeMVkNa153dms9/w6AAS44PbIrD53l/lsftPL+B2HE8j/AIIPG3iiWyzZaesiShhvuNpCqc9Ae9UNO/1IYN5eoWikjPzRsQc8cYx9STmikF/bzQjkyxNnJlGQx5JBHqeauJbabdQLC9vbi1wD5Tx7lQeoxyBmvPP8ZzTW6lo6Cwwp00WrDxXot9kJeIjAEkSfLwOM/cnijSOsi5RlYA4O3mvOtQ8I6YDmAvCxwRJE2RnHXB7fShN3ZatoQW40y+lmiPBwxBTLZ+YA9yOa6Pj/AIzF8MVXiR/iz2CGMSyohOMnrT9ctLC6sHtreNo5yjILr/nHuGDt9PrXnOh/6gXVkJpdYjyYhiMhcFnJJz9h/Ao3p/jrR7wJ50xgkOM+YpwDjJyemBjrW762LM9U+AFiy4eZAcWmS+ELo3Uk0NxKyn4dwmCmOpxn3H70W/8A0tsfOivb2Y3ATcWHKoex6HHP+c0/xXcW9zd6bGjK6SLJ0AZW/LkfXoaw3iGJrDUvMUF4WGOvPPY1zs2OVkfr0dHHlu8adPk2R8RWLadLcyXBmRDtbYTuPfn2wew7mhT3TEykEoHTepk4K846dhz96xUV7PHKpiJCo5dEOCQ3ei9vq0l85a4MSHBEj7fzjtkcjIxj70phJmxa/h0yxjhtoybmcII9rYIXkAn1B/pVvQ767mufLuHZUXO5gxwSOo60NN3HbWUl3MoZljVV3PuAGOy9+SeT0zXbPUYLBNs0RaRoi5CYzgEZx279+fbvQrsNvg0euayJbX4Wzdoi4xuRicn2wBk/esBcPFHKMtLOC3zMTg9s4HPStPa3tvLCTM6JIxKR75VUgE9BwST+tZ3W4o45PkHlZPJJ6mrpbWg/Hr1rZNo9nc6N4ttBcD8G6Doshb8wIyMfcAV6CRms9pEEWr+HrVFZhPZt+HJIM7XXpj1X+lH4nMsYcqVYcOp/4t3Hv9e9dnw4+nKS6ZyPOyfVye/yuGRSDmmVJIOaYRW05x5dYprVrEJtPvZVXdlVLEAgZA+2O1HdJ8Q+JYZoor6AywcBpfL3Ffc49elM1x7rTNPsI7dkidmCs5UbVAH7DpRHS9XS5uEihd3kVCxkd8KcDn7c8V5PP5WfEv6b2juXMPjQT1a9i1DTVjkMqCRiD5R/5A/5waptLp6wm1O0xEBTG/5eRz9MmmzXw86cxxx+WIypx0GMc5z/AEoVfTxymGaCEDaSGXdkcflKj04/euS3mzveRtgqfVaSDEEtitu81taojrx8o4Kg9v35oVNF8NLMbec5KhowD0BOfoas2epfENHHclYio3xZUHcfT96pXtm3mT7Tt2kHJyFDHGcelPxxkfD6CSeuQnpl3mKOKdGJycuOXQ47c80Sa1g+UNtwRgDOM/bvWbR1+GtI2TbcFfkIJy3v7f8AqneIZ7uS1N2trbtHCv4jOSsgOARt9MVp8TE1bn1BdeqCtzo1tMSXiGcYzjmgVx4MhELfD+YHGSr79pBrZWm5rWFpOWKKSfU4qYjAJAHTrW/0WxnsZLw9ok5R4rpbqSPI7fkPPQ4Of/VUfGOjR2NzFHDcJKpHBI/FGeoIAwMf1rSp4gg1bTWtbVWt5ARgI42kg9D3plhoKxeZcXMVu7hR5bbOFP8AJ5I55o7Sl8PZI3S5MnoGgPfQTSXAKRg7QFU8kdSO5/j2q7beHzbRzK0gaRQTDtAztOep/wAxXoOkXV15dwt5IgkiwBg4GcHjJzj0x/NQajpMdxA9tcSRlklzExwA0ZOSvHU4zjPXueTgGHo89Pn3TfgAKpUeWEwQffJUknj2FAb3et5KknyyAk8oVyfp1re61G8Fu6zSxxReeViWH5iR/wB2ZuAT6DtWQls0upDJazMdh+dXUAj34odBEdu2mizlKpM1+fyjBxu/7E+graeFdPi1PzH1C3jmEQC5YZDN1H3A/kVndM0qaV0jjAeUsMbQCMk9T7e9ekQLa6LpipLKoSMEs7cFj1Jx3rV4uNVXtXSM/lZHEes9ssWttDawLBboI4l6IvAFSEYXFKGWKeMSQyK6HoVNPI4rsr11wcdt757KrrULAirjL61C8dECZzXC6+WWaLyW+VlYnJ5HTt96o2ds9gsksiR25x8uTux6ZwPei91cQKBKVVypAGATyft9aoXRuj5koaGSAoVAI3Ac56468V4jK5ytqDuNb5I3uRcyuDEqyDO11BIzjuRx2zVGMzrOqSQp8rbOAMD/AAHrUdnFN880QaRMAOg/MwPQjH3q9FaXi3SrCiM7LjIYADg5/imYk5SWuEWmxLBOlyzIiM24NJFu2so6kj0FW5/LuSsU0gUurMx3Y69vtUSTut3KJGV2NuIwpPXOckHuMHvUjeU6LNAhyYgFGT/bkU9XPwVRXhlit2RbnrEoAlVegzwPrVXxFdJJoN+6A4lbAPHQ4FWrzfa6MEmAQ+YoIJ4zmhF5Hdano5Sxt5pzJOAFjXJxnP6Vq8dzj5p9icqb1o2ljNHJEERgWQAFe4qxJwpPcA4oXpNrNb3Fy0sezcFABPPGe33ojK21ST6USpV0MRkRp6WVk1xLGJXQbicHr7Yqnp3iC4uvNNxjylG4qh4AboPpmtXZeUd7T/8A8kGQP+x7CvM44RBraWZkEcIkCM8mQAoJ5OPYUt66HzvWzS6r4puEg32jFC4KOpTaDzkEDPBHH+CspPruqzkmW9mJI/7YzRO9ltJpZTbsZNmS2VO3Geuffjmh3wyK+Y0IU985A/WpwW5b+C5pus38TpbSSebE/PlOu4EetE9OFvBBNJcCQM/5FiOcfaqJX4e1R5hgoMK3c57VXSW4dsxSEL377RVl6/c9E8BR2u66imjJmZQFJbDKuT+nP8Cptf8AADai/mRapPEc5AlUOCfTt71mPCXiZdJvnN3DJKsi7N8eMrg5zg/f9a9E0/xRpV5Oym8RPQTHaee3PH/2gdUui/VM8/j8A+JtMmMuk6jASF/MsjI33G0j96v22oeNtPkKahpi3kK8FkK5x65B5/SvRTfRtny3iIzgbTn9K4s8e8fKMgcj19jRTmuftegKwRXYAsNat7tRlWik2qWRl/KT2NV59RleYJbK7OWGIwAT/fFGNQ0iwvh+PAIyx5kB2sMdOepqSBbDQ7YtCYTNIQJLi4ZU3H3PYewoX5ed/pquP+iF4M+xkLC4s3h80QiUn5QwOMHPA+tSy28AkEaKrorZ+Y8g45yKw5vNTsraOOSNhtlL+aW3McnsTnHf9auW+umylneSJooSB5cIUjp3Levr/Ss+PHUfO0OlL5NfZwJDHciJNhV9wO7PBAPHtT4BCGkMzAhFL4zgdMf1rMJ4jguHjIuDG8owwwQFIB6/9sfvV3T/ABBZy6kIMSxwTMYZAAGLZ4yFB4B96P2b4SI9fBNdXSajrjCxtbdHt7Z43aJgykNjnJ9hnj1qeBViKS3F0IwBkY/Yc1VsbGGHSbm9jjL+dNIDLu2lI9x2gjv/AO6rQxGZZEDu4Lflxnj1FZruW9fsLYfMK6lC1teNHKOqsy8n0zXLGG10+WRABGzDAx0z/Sg0Mty07hA3wzDYpA/Nj1NQnULlJHjv4tzLgrIO2OnPvQWqqVpE2ajeTdNkrzwuasy6ZHfRMJbpYo2wVVT8x465z+1YC+1IzXKSNOI4/Ut0+lHdO1yBxFB5ofJAVzxUx1WlL4RJa2XNc8qzsbezVmZl53lcYxWG12xZr5LqIhkkBG7PRjz/AHraeJrNoJYyWyZQGxuzgnr++cVltcvFtbWW3lgZpJMGNycBcdSPc+9bsT0tI2JJpbAOnagunvIktus0cmA43YOBnofvUl3qVqRA9vAY2Rt0gJGCc9BjtjvQqV1b5geTVqGyiciMSJKThg44+1G0t7B5fCL+q3o1Ty3giMQUA+XuyD9P2qJJVtw/kqQ5UqVb8ufX7Vcnt1SFBEoGO44wapc9cgknGT2qk0iOWyeyilKiactzgbjzuHeiQjBGI3B74xjNV4GLAsSQBx16VNpcnmy/jEbfOZnOOdu0cfTOajoJTwXtF1G80u+W7C7lUYKk8HitJF4tgnvFnm0u3ilzxKo+Y+5xQKO0SZFkV2jZjzuGcA9CarXcHwxBMvmFs4Kj/PWq2mXo1Gs+ObySELaKkaodrPtBJB6delZW3g1bxhqHl3Ulw8YywPlAogHcnIA/c+1Vl+Mtys8A3EcgDnI+lG4Nf1u8jWLy/LiwRtQdselTRSrnQy2MV3bJNCwaNxkHGM06W3ypDAFfSr1taRW0AihRUjXoo7UrmMiFiOuDQepn9jL39nbQQrHBBHvkkVVTGME1bm0W0t4Li7JxJboCFLYBY56Drn/DVLwu76hqcskqiQxYZWY/lyT0HTsa0es3luNFuYlmUSTjyMEgf8hnGfTnJq6TWtFwvYYk+m6ZoVoyXl6b+WJd1uQwjGRyPQ4zxmhqyRTXcccczoZFGTGNvHPoK0Gt2trq7WhtlLi3h2OIJM7Rx055ORyecCstDDBcTzxM8o8l8Agj516c8dTjt60ivu6KqGjYWmmB7ZSLmBERcBpCW9s4qrJpbO7TtcPJGwKDydoB453A89qhkWcBjG6zpImMQ9c9cAdAcVyR555kjskeTysbBv8Am689OvWhdU6S2RprtFE6H8TbiKxVHcHAVh8x+mPtV+PwHqMVs+97ZGZS215DngewIrVaXaR6DpovNRwLtQeF+b5ieAB6n2oLrXijUbMqLhUjkkRmTIPyA8YPYn+OlP8AppoJYk+wZf3kA8KxT3F9ZtPGNqhZwxlAxwB1z7VnL2+hvoEZYPMQJgoW5Hofbpx96FXkdt8NEsMMiSIeZGlJDDHTaenQUPieS2YvDJhu9Mxykgn+ngjYFuAu5s844zRa0tHjtHnIAOc5HGcdcVSS8IlEk0SOM8gDFaKK4hvLdViZdhXaVHairgLHreysJC1uzv0QHPPehTuWIBPA+birN5IkCSw7ySRj5aoISRgcDpVKeC6rkLWbhlBJ2jOWA9uaNeFohPKjHZ5YDySuxAVIxnLc8cAVmdPkzG6cZCtj3rTadGsMEUalVaLBwe/c5HpQUMl7DN1AhgS4lxEplDbBj5VG08nucE8UHm8iSeQvKsi5bBUH5fnwuftirMt0kpZZIEEUqFdo6gjODnocY9OQefWoroQzXN20YxGWUoxHQdee3Jz9KBBEt5dokqw2+10wFd0wCRxjA/X9KU0TtfRW5fYjjBYPjBJGcH2Gf39KpzWMg1YRW8itHvCs8fODnnHrjn/5V+K0u9a1RGtIljU7Y8vjYq+5Pc/qc8VTZekEdMvbbUp/Jt3O4fmLKQF4zzRf4K3WBp5b+1+HCMxZJPmGByMEcH61ktEvYrR574W3n3LSbYrd+m4AD5ueR360zXrzWJglzLa20MpRlnFrHtRgemVBOOnWtKh/6Ocqno0mk2nh1YC+m3ssaTMWEkyhvm7jg5H6UKm8BtIs8w1a3nuJSxUbD5eD6nt09Kzl1eGCG1edHJVSyqB0H36CrGlzNdTB5YnWxA3GKN8NKewJ7DPXFRIZwhk/gLxZDFLJBFFOrLsYW9wpJXPYcED9KO6B4N1h23zm3G4bJC8ucH3wO3NEbTVLpzDDEFhRyFijiXG3nGMDrW7udC1fUbSyS1iityE/FkuCQRz2A5z+lDS3wTS+WZzw94S0DRS11fyXeoXMecKcxxAnOWVepye5/Sjlzq8K2QWO3hsrdcgWyrtLAdDWhh8LR+QY7m6lYsQS0Z28/vVtPDOkiPZJaCYdcysW/k1fqye0L+Ty3UtVN9M5gh3GKMGJSOMlgCfrjPPvWYv9Lu9QvzPcyhxjCKo6CvfP9k0a2jZv9vtVUDJPliszql3p4lHwlnbI4PBCLke5NWkpL93XR5pB4Da4geSedoQELKr5y59AAP5xWa1rRbDTJFimadpH5whHH1zXrOqeIrW3gMMcMdxdAEyZIwBmvKPEuqQ6nIzRxsoDH8Nv+B9j6cdKtVz0W5/kASwWe8iPzx9WFRr+FnyRt3dT3NSxK88gSCKSVs4wik/rjpRm18L6tcgExRwqe8rcj7DNMUVXSFOpQAWIk7jk9qljVQQc+2K19v4H+XFzfMc9fLTH81dh8E6Yg+c3Eh95SP4o/wAvkYP1ZRkLO3DzA7Rwe9GgZQxEaAqgBzxzWjt/DWmwcpC57cysf61ZXQrELt8psem8/wB6p+JkY6fJhGWjJmTfKMl1/LjG0Ht9elSMgMiZRSVdSVcZBx1J/etR/stmSTtcEjn56ZN4dtZU2h5k6ZIcHOPqP8xSn4eUP81jAWnulw4tpvMHnOWPlAmSXjAQAcBc7iSfpXo+iW6WNskEcahVBy3Ug98N3PqR6/as/oujWWlTeesUlxOeC8szdPTaCBj7VqEvbi7yINPLNjHyknA9OlBXiZV8FvycdHmlpbKsyuFHnP8AlXoEB6n60UmtIFCwmZkdwd7rIVYrg5rbHwHp0T77a/uA3/kjD/xioL/w1ZaefjJrkTysVRImXYGI5AA5ra8kNeq6OZ60nv5PPNW0a1025hljBZrlci1bLMqjuc+vXH19KK+Gv9P7rU5lltZ/hbdjmSNomYIPY9j7VuvCHg0HUbrWtamt72Wf5YkQEpGvpz6YA+xPet5DBHDGqRIERegFIevgeqrXIJ0Hwzp2iRKLaMPPjDTyDLn+w9hRkDFdxXKEgicVWur+2tULTSqPQZ5PsPesf/qdca266fpmhu8Pxbt5868BEA7nt1+pxig2n6XZ6ZK4sfOuJlGXklk3sB3+mTzxQuhsYtrbNLrGrrcWxVwYw4/DRuufU4/rxWA8TXMGm2jG0lV5ZSMlSc5PNX9dvpbVHa9gUs/5CZecnttxzXmV9LdXl+8a+YsSthYuy+vv+tDptjUlJHdTPLKZbudTu6srdD9e9EfCPhebxDqEdvDEREWyzPxwO5oroPho3bRosLSyEcKBkivaPCPh+LQ7DlV+IlA8wgdPatHp9NbYm8m+EefPo0OkXElpCgAiO38oGcV0rxz+tH/FVrJBqsrv+WX5lNBGFdHG05RkrshK0gtSYpAUYI3aK7tp2BXRVEEq1LGoLgHoTTBT0PNUT5NrYeFLJNks0jT8ZxjCmj0MEcCBIUVEHZRiotLJbTrUseTEuf0q1XLuqp8s0JJGdgdmcqTxQm4VbjXt86LIIZI40RhlQGXLHHr70qVLoI2VtHHFCiRIqIBwqjAFTUqVEUKuHpSpVCGI8ZzTTa5a2JldIBEZCEOCxyOp9KyfiAMlhLc28jwPbIWQRNgNwThh3FKlSqNmL7UCviJ7+zge4mcyTkh3B+b7HtQPQ7ePzBwTyeScmlSp+D7hWTpnsP8Ap3aQi2nuQn4oYID6Ctn2pUqLN/cZnXQC8XwRy6RJIw+eIgqfTJxXn2eaVKtfi/YLvsXauUqVaBZ2u0qVQg4dKcv5h70qVQnyepaeMWNuP/Gv8CrFKlXJrs0n/9k="/>
          <p:cNvSpPr>
            <a:spLocks noChangeAspect="1" noChangeArrowheads="1"/>
          </p:cNvSpPr>
          <p:nvPr/>
        </p:nvSpPr>
        <p:spPr bwMode="auto">
          <a:xfrm>
            <a:off x="63500" y="-493713"/>
            <a:ext cx="1200150" cy="1009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US">
              <a:solidFill>
                <a:prstClr val="black"/>
              </a:solidFill>
              <a:latin typeface="Corbel"/>
            </a:endParaRPr>
          </a:p>
        </p:txBody>
      </p:sp>
      <p:sp>
        <p:nvSpPr>
          <p:cNvPr id="5" name="AutoShape 6" descr="data:image/jpg;base64,/9j/4AAQSkZJRgABAQAAAQABAAD/2wBDAAkGBwgHBgkIBwgKCgkLDRYPDQwMDRsUFRAWIB0iIiAdHx8kKDQsJCYxJx8fLT0tMTU3Ojo6Iys/RD84QzQ5Ojf/2wBDAQoKCg0MDRoPDxo3JR8lNzc3Nzc3Nzc3Nzc3Nzc3Nzc3Nzc3Nzc3Nzc3Nzc3Nzc3Nzc3Nzc3Nzc3Nzc3Nzc3Nzf/wAARCACUALADASIAAhEBAxEB/8QAGwAAAQUBAQAAAAAAAAAAAAAABQACAwQGAQf/xAA3EAACAQMDAgQEBQMEAwEBAAABAgMABBEFEiExQQYTUWEUInGBIzKRobHB0fAHFUJSY+HxFjP/xAAaAQACAwEBAAAAAAAAAAAAAAACAwABBAUG/8QAKREAAwACAgIBAgUFAAAAAAAAAAECAxEhMQQSQRMyBRQiUWEjM0KBof/aAAwDAQACEQMRAD8ALN1phqRhzTCK9GcQaTTe9OxzTglQhxa7uNO200ioQ4WNc3GuHikKogs0gea6ATThGTmoTRwnKinJXSoCFmIAUZJPYVUs9V0+7uWt7W6SSRewPUDqR6/ahdynpvkZOOmtpcF7Fd2kkAAk+1SRRmVwqg5J4Fa7RNEhhRJp8eYecE9D2pWbPOJDMeKrMq1hcLHvZCFqB4mUgEdRmvQr6zjlTaEUhsLjHQUN1PRjMm5QAcgdKzx5u3yOrxuODF7c1zFE9VsWsXjQkEMmRjse9Da2xatbRkuHL0NxTSKeaaRRAjaYetPIrmKsot4BqNkqUCu4qFkAjqVV4p2K7UIN20x14qX6VwrmpsmioynNdVOasFBXVTHaqIRBcAnIGBnmqmr+ItK0dmtCzXN7IwjjCLlUJOMkdaINEsg2uoZT1BrHWnhLf4hlk1C6khs0uEeCUEF5TwwUZ6YxyfYVg8yskJOejoeFOKqasj8Ya1PNaRW0cCQ28zFXfzCfMA5wR1B6cVn/AA3DeS63FPC5jitDulkUE5Bz8oHcnGKL+N9Rt9Z1e3sdEtxMVkKK6L88hOByerdOpPbtR3RtCnsbJYPyOG3SPgkM/Q59hjiuLWSnW9ndmInB6602bHStRURhYYyjn8xU8560ce7Bg8yUiMr0G7/PWsha6lZWAzK5YgdWBVT9CeOKjfxAlwsrIpG0/Lg43dzz/nSjVOuaMrlLhIPG+d7jYZgdxyhLfxROPVprKFJbgCW3MmN3p9KweiXJv9RFyZ9sSqWUYznn/P1o1LG5SQefLKGOQZHzz681ZTSCuu3FvqOz4YjzFJ+X1FAZE2MVPBHFRGK+ib8OIyljw3AVfT3pk2qabp9pnVrt/jckeVCm/J7cgY/tW/xvLnHOrMefxHkrcIlIprDig+ha9/ul1NbSIqui71Zc4Kk4x9R/WjJFdLFlnLPtPRz82G8N+l9kTU2nPTaYILwFdxXVIKgqQQehFdxVl60NxXGIUZPApzEKpZiAoGSSeMVkNa153dms9/w6AAS44PbIrD53l/lsftPL+B2HE8j/AIIPG3iiWyzZaesiShhvuNpCqc9Ae9UNO/1IYN5eoWikjPzRsQc8cYx9STmikF/bzQjkyxNnJlGQx5JBHqeauJbabdQLC9vbi1wD5Tx7lQeoxyBmvPP8ZzTW6lo6Cwwp00WrDxXot9kJeIjAEkSfLwOM/cnijSOsi5RlYA4O3mvOtQ8I6YDmAvCxwRJE2RnHXB7fShN3ZatoQW40y+lmiPBwxBTLZ+YA9yOa6Pj/AIzF8MVXiR/iz2CGMSyohOMnrT9ctLC6sHtreNo5yjILr/nHuGDt9PrXnOh/6gXVkJpdYjyYhiMhcFnJJz9h/Ao3p/jrR7wJ50xgkOM+YpwDjJyemBjrW762LM9U+AFiy4eZAcWmS+ELo3Uk0NxKyn4dwmCmOpxn3H70W/8A0tsfOivb2Y3ATcWHKoex6HHP+c0/xXcW9zd6bGjK6SLJ0AZW/LkfXoaw3iGJrDUvMUF4WGOvPPY1zs2OVkfr0dHHlu8adPk2R8RWLadLcyXBmRDtbYTuPfn2wew7mhT3TEykEoHTepk4K846dhz96xUV7PHKpiJCo5dEOCQ3ei9vq0l85a4MSHBEj7fzjtkcjIxj70phJmxa/h0yxjhtoybmcII9rYIXkAn1B/pVvQ767mufLuHZUXO5gxwSOo60NN3HbWUl3MoZljVV3PuAGOy9+SeT0zXbPUYLBNs0RaRoi5CYzgEZx279+fbvQrsNvg0euayJbX4Wzdoi4xuRicn2wBk/esBcPFHKMtLOC3zMTg9s4HPStPa3tvLCTM6JIxKR75VUgE9BwST+tZ3W4o45PkHlZPJJ6mrpbWg/Hr1rZNo9nc6N4ttBcD8G6Doshb8wIyMfcAV6CRms9pEEWr+HrVFZhPZt+HJIM7XXpj1X+lH4nMsYcqVYcOp/4t3Hv9e9dnw4+nKS6ZyPOyfVye/yuGRSDmmVJIOaYRW05x5dYprVrEJtPvZVXdlVLEAgZA+2O1HdJ8Q+JYZoor6AywcBpfL3Ffc49elM1x7rTNPsI7dkidmCs5UbVAH7DpRHS9XS5uEihd3kVCxkd8KcDn7c8V5PP5WfEv6b2juXMPjQT1a9i1DTVjkMqCRiD5R/5A/5waptLp6wm1O0xEBTG/5eRz9MmmzXw86cxxx+WIypx0GMc5z/AEoVfTxymGaCEDaSGXdkcflKj04/euS3mzveRtgqfVaSDEEtitu81taojrx8o4Kg9v35oVNF8NLMbec5KhowD0BOfoas2epfENHHclYio3xZUHcfT96pXtm3mT7Tt2kHJyFDHGcelPxxkfD6CSeuQnpl3mKOKdGJycuOXQ47c80Sa1g+UNtwRgDOM/bvWbR1+GtI2TbcFfkIJy3v7f8AqneIZ7uS1N2trbtHCv4jOSsgOARt9MVp8TE1bn1BdeqCtzo1tMSXiGcYzjmgVx4MhELfD+YHGSr79pBrZWm5rWFpOWKKSfU4qYjAJAHTrW/0WxnsZLw9ok5R4rpbqSPI7fkPPQ4Of/VUfGOjR2NzFHDcJKpHBI/FGeoIAwMf1rSp4gg1bTWtbVWt5ARgI42kg9D3plhoKxeZcXMVu7hR5bbOFP8AJ5I55o7Sl8PZI3S5MnoGgPfQTSXAKRg7QFU8kdSO5/j2q7beHzbRzK0gaRQTDtAztOep/wAxXoOkXV15dwt5IgkiwBg4GcHjJzj0x/NQajpMdxA9tcSRlklzExwA0ZOSvHU4zjPXueTgGHo89Pn3TfgAKpUeWEwQffJUknj2FAb3et5KknyyAk8oVyfp1re61G8Fu6zSxxReeViWH5iR/wB2ZuAT6DtWQls0upDJazMdh+dXUAj34odBEdu2mizlKpM1+fyjBxu/7E+graeFdPi1PzH1C3jmEQC5YZDN1H3A/kVndM0qaV0jjAeUsMbQCMk9T7e9ekQLa6LpipLKoSMEs7cFj1Jx3rV4uNVXtXSM/lZHEes9ssWttDawLBboI4l6IvAFSEYXFKGWKeMSQyK6HoVNPI4rsr11wcdt757KrrULAirjL61C8dECZzXC6+WWaLyW+VlYnJ5HTt96o2ds9gsksiR25x8uTux6ZwPei91cQKBKVVypAGATyft9aoXRuj5koaGSAoVAI3Ac56468V4jK5ytqDuNb5I3uRcyuDEqyDO11BIzjuRx2zVGMzrOqSQp8rbOAMD/AAHrUdnFN880QaRMAOg/MwPQjH3q9FaXi3SrCiM7LjIYADg5/imYk5SWuEWmxLBOlyzIiM24NJFu2so6kj0FW5/LuSsU0gUurMx3Y69vtUSTut3KJGV2NuIwpPXOckHuMHvUjeU6LNAhyYgFGT/bkU9XPwVRXhlit2RbnrEoAlVegzwPrVXxFdJJoN+6A4lbAPHQ4FWrzfa6MEmAQ+YoIJ4zmhF5Hdano5Sxt5pzJOAFjXJxnP6Vq8dzj5p9icqb1o2ljNHJEERgWQAFe4qxJwpPcA4oXpNrNb3Fy0sezcFABPPGe33ojK21ST6USpV0MRkRp6WVk1xLGJXQbicHr7Yqnp3iC4uvNNxjylG4qh4AboPpmtXZeUd7T/8A8kGQP+x7CvM44RBraWZkEcIkCM8mQAoJ5OPYUt66HzvWzS6r4puEg32jFC4KOpTaDzkEDPBHH+CspPruqzkmW9mJI/7YzRO9ltJpZTbsZNmS2VO3Geuffjmh3wyK+Y0IU985A/WpwW5b+C5pus38TpbSSebE/PlOu4EetE9OFvBBNJcCQM/5FiOcfaqJX4e1R5hgoMK3c57VXSW4dsxSEL377RVl6/c9E8BR2u66imjJmZQFJbDKuT+nP8Cptf8AADai/mRapPEc5AlUOCfTt71mPCXiZdJvnN3DJKsi7N8eMrg5zg/f9a9E0/xRpV5Oym8RPQTHaee3PH/2gdUui/VM8/j8A+JtMmMuk6jASF/MsjI33G0j96v22oeNtPkKahpi3kK8FkK5x65B5/SvRTfRtny3iIzgbTn9K4s8e8fKMgcj19jRTmuftegKwRXYAsNat7tRlWik2qWRl/KT2NV59RleYJbK7OWGIwAT/fFGNQ0iwvh+PAIyx5kB2sMdOepqSBbDQ7YtCYTNIQJLi4ZU3H3PYewoX5ed/pquP+iF4M+xkLC4s3h80QiUn5QwOMHPA+tSy28AkEaKrorZ+Y8g45yKw5vNTsraOOSNhtlL+aW3McnsTnHf9auW+umylneSJooSB5cIUjp3Levr/Ss+PHUfO0OlL5NfZwJDHciJNhV9wO7PBAPHtT4BCGkMzAhFL4zgdMf1rMJ4jguHjIuDG8owwwQFIB6/9sfvV3T/ABBZy6kIMSxwTMYZAAGLZ4yFB4B96P2b4SI9fBNdXSajrjCxtbdHt7Z43aJgykNjnJ9hnj1qeBViKS3F0IwBkY/Yc1VsbGGHSbm9jjL+dNIDLu2lI9x2gjv/AO6rQxGZZEDu4Lflxnj1FZruW9fsLYfMK6lC1teNHKOqsy8n0zXLGG10+WRABGzDAx0z/Sg0Mty07hA3wzDYpA/Nj1NQnULlJHjv4tzLgrIO2OnPvQWqqVpE2ajeTdNkrzwuasy6ZHfRMJbpYo2wVVT8x465z+1YC+1IzXKSNOI4/Ut0+lHdO1yBxFB5ofJAVzxUx1WlL4RJa2XNc8qzsbezVmZl53lcYxWG12xZr5LqIhkkBG7PRjz/AHraeJrNoJYyWyZQGxuzgnr++cVltcvFtbWW3lgZpJMGNycBcdSPc+9bsT0tI2JJpbAOnagunvIktus0cmA43YOBnofvUl3qVqRA9vAY2Rt0gJGCc9BjtjvQqV1b5geTVqGyiciMSJKThg44+1G0t7B5fCL+q3o1Ty3giMQUA+XuyD9P2qJJVtw/kqQ5UqVb8ufX7Vcnt1SFBEoGO44wapc9cgknGT2qk0iOWyeyilKiactzgbjzuHeiQjBGI3B74xjNV4GLAsSQBx16VNpcnmy/jEbfOZnOOdu0cfTOajoJTwXtF1G80u+W7C7lUYKk8HitJF4tgnvFnm0u3ilzxKo+Y+5xQKO0SZFkV2jZjzuGcA9CarXcHwxBMvmFs4Kj/PWq2mXo1Gs+ObySELaKkaodrPtBJB6delZW3g1bxhqHl3Ulw8YywPlAogHcnIA/c+1Vl+Mtys8A3EcgDnI+lG4Nf1u8jWLy/LiwRtQdselTRSrnQy2MV3bJNCwaNxkHGM06W3ypDAFfSr1taRW0AihRUjXoo7UrmMiFiOuDQepn9jL39nbQQrHBBHvkkVVTGME1bm0W0t4Li7JxJboCFLYBY56Drn/DVLwu76hqcskqiQxYZWY/lyT0HTsa0es3luNFuYlmUSTjyMEgf8hnGfTnJq6TWtFwvYYk+m6ZoVoyXl6b+WJd1uQwjGRyPQ4zxmhqyRTXcccczoZFGTGNvHPoK0Gt2trq7WhtlLi3h2OIJM7Rx055ORyecCstDDBcTzxM8o8l8Agj516c8dTjt60ivu6KqGjYWmmB7ZSLmBERcBpCW9s4qrJpbO7TtcPJGwKDydoB453A89qhkWcBjG6zpImMQ9c9cAdAcVyR555kjskeTysbBv8Am689OvWhdU6S2RprtFE6H8TbiKxVHcHAVh8x+mPtV+PwHqMVs+97ZGZS215DngewIrVaXaR6DpovNRwLtQeF+b5ieAB6n2oLrXijUbMqLhUjkkRmTIPyA8YPYn+OlP8AppoJYk+wZf3kA8KxT3F9ZtPGNqhZwxlAxwB1z7VnL2+hvoEZYPMQJgoW5Hofbpx96FXkdt8NEsMMiSIeZGlJDDHTaenQUPieS2YvDJhu9Mxykgn+ngjYFuAu5s844zRa0tHjtHnIAOc5HGcdcVSS8IlEk0SOM8gDFaKK4hvLdViZdhXaVHairgLHreysJC1uzv0QHPPehTuWIBPA+birN5IkCSw7ySRj5aoISRgcDpVKeC6rkLWbhlBJ2jOWA9uaNeFohPKjHZ5YDySuxAVIxnLc8cAVmdPkzG6cZCtj3rTadGsMEUalVaLBwe/c5HpQUMl7DN1AhgS4lxEplDbBj5VG08nucE8UHm8iSeQvKsi5bBUH5fnwuftirMt0kpZZIEEUqFdo6gjODnocY9OQefWoroQzXN20YxGWUoxHQdee3Jz9KBBEt5dokqw2+10wFd0wCRxjA/X9KU0TtfRW5fYjjBYPjBJGcH2Gf39KpzWMg1YRW8itHvCs8fODnnHrjn/5V+K0u9a1RGtIljU7Y8vjYq+5Pc/qc8VTZekEdMvbbUp/Jt3O4fmLKQF4zzRf4K3WBp5b+1+HCMxZJPmGByMEcH61ktEvYrR574W3n3LSbYrd+m4AD5ueR360zXrzWJglzLa20MpRlnFrHtRgemVBOOnWtKh/6Ocqno0mk2nh1YC+m3ssaTMWEkyhvm7jg5H6UKm8BtIs8w1a3nuJSxUbD5eD6nt09Kzl1eGCG1edHJVSyqB0H36CrGlzNdTB5YnWxA3GKN8NKewJ7DPXFRIZwhk/gLxZDFLJBFFOrLsYW9wpJXPYcED9KO6B4N1h23zm3G4bJC8ucH3wO3NEbTVLpzDDEFhRyFijiXG3nGMDrW7udC1fUbSyS1iityE/FkuCQRz2A5z+lDS3wTS+WZzw94S0DRS11fyXeoXMecKcxxAnOWVepye5/Sjlzq8K2QWO3hsrdcgWyrtLAdDWhh8LR+QY7m6lYsQS0Z28/vVtPDOkiPZJaCYdcysW/k1fqye0L+Ty3UtVN9M5gh3GKMGJSOMlgCfrjPPvWYv9Lu9QvzPcyhxjCKo6CvfP9k0a2jZv9vtVUDJPliszql3p4lHwlnbI4PBCLke5NWkpL93XR5pB4Da4geSedoQELKr5y59AAP5xWa1rRbDTJFimadpH5whHH1zXrOqeIrW3gMMcMdxdAEyZIwBmvKPEuqQ6nIzRxsoDH8Nv+B9j6cdKtVz0W5/kASwWe8iPzx9WFRr+FnyRt3dT3NSxK88gSCKSVs4wik/rjpRm18L6tcgExRwqe8rcj7DNMUVXSFOpQAWIk7jk9qljVQQc+2K19v4H+XFzfMc9fLTH81dh8E6Yg+c3Eh95SP4o/wAvkYP1ZRkLO3DzA7Rwe9GgZQxEaAqgBzxzWjt/DWmwcpC57cysf61ZXQrELt8psem8/wB6p+JkY6fJhGWjJmTfKMl1/LjG0Ht9elSMgMiZRSVdSVcZBx1J/etR/stmSTtcEjn56ZN4dtZU2h5k6ZIcHOPqP8xSn4eUP81jAWnulw4tpvMHnOWPlAmSXjAQAcBc7iSfpXo+iW6WNskEcahVBy3Ug98N3PqR6/as/oujWWlTeesUlxOeC8szdPTaCBj7VqEvbi7yINPLNjHyknA9OlBXiZV8FvycdHmlpbKsyuFHnP8AlXoEB6n60UmtIFCwmZkdwd7rIVYrg5rbHwHp0T77a/uA3/kjD/xioL/w1ZaefjJrkTysVRImXYGI5AA5ra8kNeq6OZ60nv5PPNW0a1025hljBZrlci1bLMqjuc+vXH19KK+Gv9P7rU5lltZ/hbdjmSNomYIPY9j7VuvCHg0HUbrWtamt72Wf5YkQEpGvpz6YA+xPet5DBHDGqRIERegFIevgeqrXIJ0Hwzp2iRKLaMPPjDTyDLn+w9hRkDFdxXKEgicVWur+2tULTSqPQZ5PsPesf/qdca266fpmhu8Pxbt5868BEA7nt1+pxig2n6XZ6ZK4sfOuJlGXklk3sB3+mTzxQuhsYtrbNLrGrrcWxVwYw4/DRuufU4/rxWA8TXMGm2jG0lV5ZSMlSc5PNX9dvpbVHa9gUs/5CZecnttxzXmV9LdXl+8a+YsSthYuy+vv+tDptjUlJHdTPLKZbudTu6srdD9e9EfCPhebxDqEdvDEREWyzPxwO5oroPho3bRosLSyEcKBkivaPCPh+LQ7DlV+IlA8wgdPatHp9NbYm8m+EefPo0OkXElpCgAiO38oGcV0rxz+tH/FVrJBqsrv+WX5lNBGFdHG05RkrshK0gtSYpAUYI3aK7tp2BXRVEEq1LGoLgHoTTBT0PNUT5NrYeFLJNks0jT8ZxjCmj0MEcCBIUVEHZRiotLJbTrUseTEuf0q1XLuqp8s0JJGdgdmcqTxQm4VbjXt86LIIZI40RhlQGXLHHr70qVLoI2VtHHFCiRIqIBwqjAFTUqVEUKuHpSpVCGI8ZzTTa5a2JldIBEZCEOCxyOp9KyfiAMlhLc28jwPbIWQRNgNwThh3FKlSqNmL7UCviJ7+zge4mcyTkh3B+b7HtQPQ7ePzBwTyeScmlSp+D7hWTpnsP8Ap3aQi2nuQn4oYID6Ctn2pUqLN/cZnXQC8XwRy6RJIw+eIgqfTJxXn2eaVKtfi/YLvsXauUqVaBZ2u0qVQg4dKcv5h70qVQnyepaeMWNuP/Gv8CrFKlXJrs0n/9k="/>
          <p:cNvSpPr>
            <a:spLocks noChangeAspect="1" noChangeArrowheads="1"/>
          </p:cNvSpPr>
          <p:nvPr/>
        </p:nvSpPr>
        <p:spPr bwMode="auto">
          <a:xfrm>
            <a:off x="215900" y="-341313"/>
            <a:ext cx="1200150" cy="1009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US">
              <a:solidFill>
                <a:prstClr val="black"/>
              </a:solidFill>
              <a:latin typeface="Corbel"/>
            </a:endParaRPr>
          </a:p>
        </p:txBody>
      </p:sp>
      <p:sp>
        <p:nvSpPr>
          <p:cNvPr id="6" name="AutoShape 8" descr="data:image/jpg;base64,/9j/4AAQSkZJRgABAQAAAQABAAD/2wBDAAkGBwgHBgkIBwgKCgkLDRYPDQwMDRsUFRAWIB0iIiAdHx8kKDQsJCYxJx8fLT0tMTU3Ojo6Iys/RD84QzQ5Ojf/2wBDAQoKCg0MDRoPDxo3JR8lNzc3Nzc3Nzc3Nzc3Nzc3Nzc3Nzc3Nzc3Nzc3Nzc3Nzc3Nzc3Nzc3Nzc3Nzc3Nzc3Nzf/wAARCACUALADASIAAhEBAxEB/8QAGwAAAQUBAQAAAAAAAAAAAAAABQACAwQGAQf/xAA3EAACAQMDAgQEBQMEAwEBAAABAgMABBEFEiExQQYTUWEUInGBIzKRobHB0fAHFUJSY+HxFjP/xAAaAQACAwEBAAAAAAAAAAAAAAACAwABBAUG/8QAKREAAwACAgIBAgUFAAAAAAAAAAECAxEhMQQSQRMyBRQiUWEjM0KBof/aAAwDAQACEQMRAD8ALN1phqRhzTCK9GcQaTTe9OxzTglQhxa7uNO200ioQ4WNc3GuHikKogs0gea6ATThGTmoTRwnKinJXSoCFmIAUZJPYVUs9V0+7uWt7W6SSRewPUDqR6/ahdynpvkZOOmtpcF7Fd2kkAAk+1SRRmVwqg5J4Fa7RNEhhRJp8eYecE9D2pWbPOJDMeKrMq1hcLHvZCFqB4mUgEdRmvQr6zjlTaEUhsLjHQUN1PRjMm5QAcgdKzx5u3yOrxuODF7c1zFE9VsWsXjQkEMmRjse9Da2xatbRkuHL0NxTSKeaaRRAjaYetPIrmKsot4BqNkqUCu4qFkAjqVV4p2K7UIN20x14qX6VwrmpsmioynNdVOasFBXVTHaqIRBcAnIGBnmqmr+ItK0dmtCzXN7IwjjCLlUJOMkdaINEsg2uoZT1BrHWnhLf4hlk1C6khs0uEeCUEF5TwwUZ6YxyfYVg8yskJOejoeFOKqasj8Ya1PNaRW0cCQ28zFXfzCfMA5wR1B6cVn/AA3DeS63FPC5jitDulkUE5Bz8oHcnGKL+N9Rt9Z1e3sdEtxMVkKK6L88hOByerdOpPbtR3RtCnsbJYPyOG3SPgkM/Q59hjiuLWSnW9ndmInB6602bHStRURhYYyjn8xU8560ce7Bg8yUiMr0G7/PWsha6lZWAzK5YgdWBVT9CeOKjfxAlwsrIpG0/Lg43dzz/nSjVOuaMrlLhIPG+d7jYZgdxyhLfxROPVprKFJbgCW3MmN3p9KweiXJv9RFyZ9sSqWUYznn/P1o1LG5SQefLKGOQZHzz681ZTSCuu3FvqOz4YjzFJ+X1FAZE2MVPBHFRGK+ib8OIyljw3AVfT3pk2qabp9pnVrt/jckeVCm/J7cgY/tW/xvLnHOrMefxHkrcIlIprDig+ha9/ul1NbSIqui71Zc4Kk4x9R/WjJFdLFlnLPtPRz82G8N+l9kTU2nPTaYILwFdxXVIKgqQQehFdxVl60NxXGIUZPApzEKpZiAoGSSeMVkNa153dms9/w6AAS44PbIrD53l/lsftPL+B2HE8j/AIIPG3iiWyzZaesiShhvuNpCqc9Ae9UNO/1IYN5eoWikjPzRsQc8cYx9STmikF/bzQjkyxNnJlGQx5JBHqeauJbabdQLC9vbi1wD5Tx7lQeoxyBmvPP8ZzTW6lo6Cwwp00WrDxXot9kJeIjAEkSfLwOM/cnijSOsi5RlYA4O3mvOtQ8I6YDmAvCxwRJE2RnHXB7fShN3ZatoQW40y+lmiPBwxBTLZ+YA9yOa6Pj/AIzF8MVXiR/iz2CGMSyohOMnrT9ctLC6sHtreNo5yjILr/nHuGDt9PrXnOh/6gXVkJpdYjyYhiMhcFnJJz9h/Ao3p/jrR7wJ50xgkOM+YpwDjJyemBjrW762LM9U+AFiy4eZAcWmS+ELo3Uk0NxKyn4dwmCmOpxn3H70W/8A0tsfOivb2Y3ATcWHKoex6HHP+c0/xXcW9zd6bGjK6SLJ0AZW/LkfXoaw3iGJrDUvMUF4WGOvPPY1zs2OVkfr0dHHlu8adPk2R8RWLadLcyXBmRDtbYTuPfn2wew7mhT3TEykEoHTepk4K846dhz96xUV7PHKpiJCo5dEOCQ3ei9vq0l85a4MSHBEj7fzjtkcjIxj70phJmxa/h0yxjhtoybmcII9rYIXkAn1B/pVvQ767mufLuHZUXO5gxwSOo60NN3HbWUl3MoZljVV3PuAGOy9+SeT0zXbPUYLBNs0RaRoi5CYzgEZx279+fbvQrsNvg0euayJbX4Wzdoi4xuRicn2wBk/esBcPFHKMtLOC3zMTg9s4HPStPa3tvLCTM6JIxKR75VUgE9BwST+tZ3W4o45PkHlZPJJ6mrpbWg/Hr1rZNo9nc6N4ttBcD8G6Doshb8wIyMfcAV6CRms9pEEWr+HrVFZhPZt+HJIM7XXpj1X+lH4nMsYcqVYcOp/4t3Hv9e9dnw4+nKS6ZyPOyfVye/yuGRSDmmVJIOaYRW05x5dYprVrEJtPvZVXdlVLEAgZA+2O1HdJ8Q+JYZoor6AywcBpfL3Ffc49elM1x7rTNPsI7dkidmCs5UbVAH7DpRHS9XS5uEihd3kVCxkd8KcDn7c8V5PP5WfEv6b2juXMPjQT1a9i1DTVjkMqCRiD5R/5A/5waptLp6wm1O0xEBTG/5eRz9MmmzXw86cxxx+WIypx0GMc5z/AEoVfTxymGaCEDaSGXdkcflKj04/euS3mzveRtgqfVaSDEEtitu81taojrx8o4Kg9v35oVNF8NLMbec5KhowD0BOfoas2epfENHHclYio3xZUHcfT96pXtm3mT7Tt2kHJyFDHGcelPxxkfD6CSeuQnpl3mKOKdGJycuOXQ47c80Sa1g+UNtwRgDOM/bvWbR1+GtI2TbcFfkIJy3v7f8AqneIZ7uS1N2trbtHCv4jOSsgOARt9MVp8TE1bn1BdeqCtzo1tMSXiGcYzjmgVx4MhELfD+YHGSr79pBrZWm5rWFpOWKKSfU4qYjAJAHTrW/0WxnsZLw9ok5R4rpbqSPI7fkPPQ4Of/VUfGOjR2NzFHDcJKpHBI/FGeoIAwMf1rSp4gg1bTWtbVWt5ARgI42kg9D3plhoKxeZcXMVu7hR5bbOFP8AJ5I55o7Sl8PZI3S5MnoGgPfQTSXAKRg7QFU8kdSO5/j2q7beHzbRzK0gaRQTDtAztOep/wAxXoOkXV15dwt5IgkiwBg4GcHjJzj0x/NQajpMdxA9tcSRlklzExwA0ZOSvHU4zjPXueTgGHo89Pn3TfgAKpUeWEwQffJUknj2FAb3et5KknyyAk8oVyfp1re61G8Fu6zSxxReeViWH5iR/wB2ZuAT6DtWQls0upDJazMdh+dXUAj34odBEdu2mizlKpM1+fyjBxu/7E+graeFdPi1PzH1C3jmEQC5YZDN1H3A/kVndM0qaV0jjAeUsMbQCMk9T7e9ekQLa6LpipLKoSMEs7cFj1Jx3rV4uNVXtXSM/lZHEes9ssWttDawLBboI4l6IvAFSEYXFKGWKeMSQyK6HoVNPI4rsr11wcdt757KrrULAirjL61C8dECZzXC6+WWaLyW+VlYnJ5HTt96o2ds9gsksiR25x8uTux6ZwPei91cQKBKVVypAGATyft9aoXRuj5koaGSAoVAI3Ac56468V4jK5ytqDuNb5I3uRcyuDEqyDO11BIzjuRx2zVGMzrOqSQp8rbOAMD/AAHrUdnFN880QaRMAOg/MwPQjH3q9FaXi3SrCiM7LjIYADg5/imYk5SWuEWmxLBOlyzIiM24NJFu2so6kj0FW5/LuSsU0gUurMx3Y69vtUSTut3KJGV2NuIwpPXOckHuMHvUjeU6LNAhyYgFGT/bkU9XPwVRXhlit2RbnrEoAlVegzwPrVXxFdJJoN+6A4lbAPHQ4FWrzfa6MEmAQ+YoIJ4zmhF5Hdano5Sxt5pzJOAFjXJxnP6Vq8dzj5p9icqb1o2ljNHJEERgWQAFe4qxJwpPcA4oXpNrNb3Fy0sezcFABPPGe33ojK21ST6USpV0MRkRp6WVk1xLGJXQbicHr7Yqnp3iC4uvNNxjylG4qh4AboPpmtXZeUd7T/8A8kGQP+x7CvM44RBraWZkEcIkCM8mQAoJ5OPYUt66HzvWzS6r4puEg32jFC4KOpTaDzkEDPBHH+CspPruqzkmW9mJI/7YzRO9ltJpZTbsZNmS2VO3Geuffjmh3wyK+Y0IU985A/WpwW5b+C5pus38TpbSSebE/PlOu4EetE9OFvBBNJcCQM/5FiOcfaqJX4e1R5hgoMK3c57VXSW4dsxSEL377RVl6/c9E8BR2u66imjJmZQFJbDKuT+nP8Cptf8AADai/mRapPEc5AlUOCfTt71mPCXiZdJvnN3DJKsi7N8eMrg5zg/f9a9E0/xRpV5Oym8RPQTHaee3PH/2gdUui/VM8/j8A+JtMmMuk6jASF/MsjI33G0j96v22oeNtPkKahpi3kK8FkK5x65B5/SvRTfRtny3iIzgbTn9K4s8e8fKMgcj19jRTmuftegKwRXYAsNat7tRlWik2qWRl/KT2NV59RleYJbK7OWGIwAT/fFGNQ0iwvh+PAIyx5kB2sMdOepqSBbDQ7YtCYTNIQJLi4ZU3H3PYewoX5ed/pquP+iF4M+xkLC4s3h80QiUn5QwOMHPA+tSy28AkEaKrorZ+Y8g45yKw5vNTsraOOSNhtlL+aW3McnsTnHf9auW+umylneSJooSB5cIUjp3Levr/Ss+PHUfO0OlL5NfZwJDHciJNhV9wO7PBAPHtT4BCGkMzAhFL4zgdMf1rMJ4jguHjIuDG8owwwQFIB6/9sfvV3T/ABBZy6kIMSxwTMYZAAGLZ4yFB4B96P2b4SI9fBNdXSajrjCxtbdHt7Z43aJgykNjnJ9hnj1qeBViKS3F0IwBkY/Yc1VsbGGHSbm9jjL+dNIDLu2lI9x2gjv/AO6rQxGZZEDu4Lflxnj1FZruW9fsLYfMK6lC1teNHKOqsy8n0zXLGG10+WRABGzDAx0z/Sg0Mty07hA3wzDYpA/Nj1NQnULlJHjv4tzLgrIO2OnPvQWqqVpE2ajeTdNkrzwuasy6ZHfRMJbpYo2wVVT8x465z+1YC+1IzXKSNOI4/Ut0+lHdO1yBxFB5ofJAVzxUx1WlL4RJa2XNc8qzsbezVmZl53lcYxWG12xZr5LqIhkkBG7PRjz/AHraeJrNoJYyWyZQGxuzgnr++cVltcvFtbWW3lgZpJMGNycBcdSPc+9bsT0tI2JJpbAOnagunvIktus0cmA43YOBnofvUl3qVqRA9vAY2Rt0gJGCc9BjtjvQqV1b5geTVqGyiciMSJKThg44+1G0t7B5fCL+q3o1Ty3giMQUA+XuyD9P2qJJVtw/kqQ5UqVb8ufX7Vcnt1SFBEoGO44wapc9cgknGT2qk0iOWyeyilKiactzgbjzuHeiQjBGI3B74xjNV4GLAsSQBx16VNpcnmy/jEbfOZnOOdu0cfTOajoJTwXtF1G80u+W7C7lUYKk8HitJF4tgnvFnm0u3ilzxKo+Y+5xQKO0SZFkV2jZjzuGcA9CarXcHwxBMvmFs4Kj/PWq2mXo1Gs+ObySELaKkaodrPtBJB6delZW3g1bxhqHl3Ulw8YywPlAogHcnIA/c+1Vl+Mtys8A3EcgDnI+lG4Nf1u8jWLy/LiwRtQdselTRSrnQy2MV3bJNCwaNxkHGM06W3ypDAFfSr1taRW0AihRUjXoo7UrmMiFiOuDQepn9jL39nbQQrHBBHvkkVVTGME1bm0W0t4Li7JxJboCFLYBY56Drn/DVLwu76hqcskqiQxYZWY/lyT0HTsa0es3luNFuYlmUSTjyMEgf8hnGfTnJq6TWtFwvYYk+m6ZoVoyXl6b+WJd1uQwjGRyPQ4zxmhqyRTXcccczoZFGTGNvHPoK0Gt2trq7WhtlLi3h2OIJM7Rx055ORyecCstDDBcTzxM8o8l8Agj516c8dTjt60ivu6KqGjYWmmB7ZSLmBERcBpCW9s4qrJpbO7TtcPJGwKDydoB453A89qhkWcBjG6zpImMQ9c9cAdAcVyR555kjskeTysbBv8Am689OvWhdU6S2RprtFE6H8TbiKxVHcHAVh8x+mPtV+PwHqMVs+97ZGZS215DngewIrVaXaR6DpovNRwLtQeF+b5ieAB6n2oLrXijUbMqLhUjkkRmTIPyA8YPYn+OlP8AppoJYk+wZf3kA8KxT3F9ZtPGNqhZwxlAxwB1z7VnL2+hvoEZYPMQJgoW5Hofbpx96FXkdt8NEsMMiSIeZGlJDDHTaenQUPieS2YvDJhu9Mxykgn+ngjYFuAu5s844zRa0tHjtHnIAOc5HGcdcVSS8IlEk0SOM8gDFaKK4hvLdViZdhXaVHairgLHreysJC1uzv0QHPPehTuWIBPA+birN5IkCSw7ySRj5aoISRgcDpVKeC6rkLWbhlBJ2jOWA9uaNeFohPKjHZ5YDySuxAVIxnLc8cAVmdPkzG6cZCtj3rTadGsMEUalVaLBwe/c5HpQUMl7DN1AhgS4lxEplDbBj5VG08nucE8UHm8iSeQvKsi5bBUH5fnwuftirMt0kpZZIEEUqFdo6gjODnocY9OQefWoroQzXN20YxGWUoxHQdee3Jz9KBBEt5dokqw2+10wFd0wCRxjA/X9KU0TtfRW5fYjjBYPjBJGcH2Gf39KpzWMg1YRW8itHvCs8fODnnHrjn/5V+K0u9a1RGtIljU7Y8vjYq+5Pc/qc8VTZekEdMvbbUp/Jt3O4fmLKQF4zzRf4K3WBp5b+1+HCMxZJPmGByMEcH61ktEvYrR574W3n3LSbYrd+m4AD5ueR360zXrzWJglzLa20MpRlnFrHtRgemVBOOnWtKh/6Ocqno0mk2nh1YC+m3ssaTMWEkyhvm7jg5H6UKm8BtIs8w1a3nuJSxUbD5eD6nt09Kzl1eGCG1edHJVSyqB0H36CrGlzNdTB5YnWxA3GKN8NKewJ7DPXFRIZwhk/gLxZDFLJBFFOrLsYW9wpJXPYcED9KO6B4N1h23zm3G4bJC8ucH3wO3NEbTVLpzDDEFhRyFijiXG3nGMDrW7udC1fUbSyS1iityE/FkuCQRz2A5z+lDS3wTS+WZzw94S0DRS11fyXeoXMecKcxxAnOWVepye5/Sjlzq8K2QWO3hsrdcgWyrtLAdDWhh8LR+QY7m6lYsQS0Z28/vVtPDOkiPZJaCYdcysW/k1fqye0L+Ty3UtVN9M5gh3GKMGJSOMlgCfrjPPvWYv9Lu9QvzPcyhxjCKo6CvfP9k0a2jZv9vtVUDJPliszql3p4lHwlnbI4PBCLke5NWkpL93XR5pB4Da4geSedoQELKr5y59AAP5xWa1rRbDTJFimadpH5whHH1zXrOqeIrW3gMMcMdxdAEyZIwBmvKPEuqQ6nIzRxsoDH8Nv+B9j6cdKtVz0W5/kASwWe8iPzx9WFRr+FnyRt3dT3NSxK88gSCKSVs4wik/rjpRm18L6tcgExRwqe8rcj7DNMUVXSFOpQAWIk7jk9qljVQQc+2K19v4H+XFzfMc9fLTH81dh8E6Yg+c3Eh95SP4o/wAvkYP1ZRkLO3DzA7Rwe9GgZQxEaAqgBzxzWjt/DWmwcpC57cysf61ZXQrELt8psem8/wB6p+JkY6fJhGWjJmTfKMl1/LjG0Ht9elSMgMiZRSVdSVcZBx1J/etR/stmSTtcEjn56ZN4dtZU2h5k6ZIcHOPqP8xSn4eUP81jAWnulw4tpvMHnOWPlAmSXjAQAcBc7iSfpXo+iW6WNskEcahVBy3Ug98N3PqR6/as/oujWWlTeesUlxOeC8szdPTaCBj7VqEvbi7yINPLNjHyknA9OlBXiZV8FvycdHmlpbKsyuFHnP8AlXoEB6n60UmtIFCwmZkdwd7rIVYrg5rbHwHp0T77a/uA3/kjD/xioL/w1ZaefjJrkTysVRImXYGI5AA5ra8kNeq6OZ60nv5PPNW0a1025hljBZrlci1bLMqjuc+vXH19KK+Gv9P7rU5lltZ/hbdjmSNomYIPY9j7VuvCHg0HUbrWtamt72Wf5YkQEpGvpz6YA+xPet5DBHDGqRIERegFIevgeqrXIJ0Hwzp2iRKLaMPPjDTyDLn+w9hRkDFdxXKEgicVWur+2tULTSqPQZ5PsPesf/qdca266fpmhu8Pxbt5868BEA7nt1+pxig2n6XZ6ZK4sfOuJlGXklk3sB3+mTzxQuhsYtrbNLrGrrcWxVwYw4/DRuufU4/rxWA8TXMGm2jG0lV5ZSMlSc5PNX9dvpbVHa9gUs/5CZecnttxzXmV9LdXl+8a+YsSthYuy+vv+tDptjUlJHdTPLKZbudTu6srdD9e9EfCPhebxDqEdvDEREWyzPxwO5oroPho3bRosLSyEcKBkivaPCPh+LQ7DlV+IlA8wgdPatHp9NbYm8m+EefPo0OkXElpCgAiO38oGcV0rxz+tH/FVrJBqsrv+WX5lNBGFdHG05RkrshK0gtSYpAUYI3aK7tp2BXRVEEq1LGoLgHoTTBT0PNUT5NrYeFLJNks0jT8ZxjCmj0MEcCBIUVEHZRiotLJbTrUseTEuf0q1XLuqp8s0JJGdgdmcqTxQm4VbjXt86LIIZI40RhlQGXLHHr70qVLoI2VtHHFCiRIqIBwqjAFTUqVEUKuHpSpVCGI8ZzTTa5a2JldIBEZCEOCxyOp9KyfiAMlhLc28jwPbIWQRNgNwThh3FKlSqNmL7UCviJ7+zge4mcyTkh3B+b7HtQPQ7ePzBwTyeScmlSp+D7hWTpnsP8Ap3aQi2nuQn4oYID6Ctn2pUqLN/cZnXQC8XwRy6RJIw+eIgqfTJxXn2eaVKtfi/YLvsXauUqVaBZ2u0qVQg4dKcv5h70qVQnyepaeMWNuP/Gv8CrFKlXJrs0n/9k="/>
          <p:cNvSpPr>
            <a:spLocks noChangeAspect="1" noChangeArrowheads="1"/>
          </p:cNvSpPr>
          <p:nvPr/>
        </p:nvSpPr>
        <p:spPr bwMode="auto">
          <a:xfrm>
            <a:off x="368300" y="-188913"/>
            <a:ext cx="1200150" cy="1009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US">
              <a:solidFill>
                <a:prstClr val="black"/>
              </a:solidFill>
              <a:latin typeface="Corbel"/>
            </a:endParaRPr>
          </a:p>
        </p:txBody>
      </p:sp>
      <p:sp>
        <p:nvSpPr>
          <p:cNvPr id="11" name="Subtitle 2"/>
          <p:cNvSpPr txBox="1">
            <a:spLocks/>
          </p:cNvSpPr>
          <p:nvPr/>
        </p:nvSpPr>
        <p:spPr>
          <a:xfrm>
            <a:off x="-19334" y="1414124"/>
            <a:ext cx="9144000" cy="762000"/>
          </a:xfrm>
          <a:prstGeom prst="rect">
            <a:avLst/>
          </a:prstGeom>
        </p:spPr>
        <p:txBody>
          <a:bodyPr vert="horz" lIns="54864" tIns="91440" rtlCol="0">
            <a:no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118872" indent="0" fontAlgn="auto">
              <a:spcAft>
                <a:spcPts val="1200"/>
              </a:spcAft>
              <a:buClr>
                <a:srgbClr val="F0AD00"/>
              </a:buClr>
              <a:buFont typeface="Wingdings 2"/>
              <a:buNone/>
            </a:pPr>
            <a:r>
              <a:rPr lang="en-US" b="1" u="sng" dirty="0" smtClean="0">
                <a:solidFill>
                  <a:prstClr val="black"/>
                </a:solidFill>
                <a:latin typeface="Corbel"/>
              </a:rPr>
              <a:t>Variables</a:t>
            </a:r>
            <a:r>
              <a:rPr lang="en-US" b="1" dirty="0" smtClean="0">
                <a:solidFill>
                  <a:prstClr val="black"/>
                </a:solidFill>
                <a:latin typeface="Corbel"/>
              </a:rPr>
              <a:t>: Use the hypothesis to fill in the blanks.</a:t>
            </a:r>
            <a:endParaRPr lang="en-US" dirty="0">
              <a:solidFill>
                <a:prstClr val="black"/>
              </a:solidFill>
              <a:latin typeface="Corbel"/>
            </a:endParaRPr>
          </a:p>
        </p:txBody>
      </p:sp>
      <p:sp>
        <p:nvSpPr>
          <p:cNvPr id="9" name="AutoShape 6" descr="data:image/jpg;base64,/9j/4AAQSkZJRgABAQAAAQABAAD/2wBDAAkGBwgHBgkIBwgKCgkLDRYPDQwMDRsUFRAWIB0iIiAdHx8kKDQsJCYxJx8fLT0tMTU3Ojo6Iys/RD84QzQ5Ojf/2wBDAQoKCg0MDRoPDxo3JR8lNzc3Nzc3Nzc3Nzc3Nzc3Nzc3Nzc3Nzc3Nzc3Nzc3Nzc3Nzc3Nzc3Nzc3Nzc3Nzc3Nzf/wAARCACHAMEDASIAAhEBAxEB/8QAHAAAAQUBAQEAAAAAAAAAAAAABQACAwQGBwEI/8QARhAAAgECBAMGAwQGBgkFAAAAAQIDBBEABRIhMUFRBhMiYXGBFDKRI6Gx8AcVQlLB0TNTYnKCkhYkVJOUorLh8VVko8LS/8QAGQEAAwEBAQAAAAAAAAAAAAAAAQIDAAQF/8QALhEAAgICAQMDAQYHAAAAAAAAAAECEQMhMQQSQRMiUZEFFBVhsfAjQnGBwdHx/9oADAMBAAIRAxEAPwDuOPDvj3CxjERS+GFD0xYwxmAxrMRquHC/THnmMO8Q53wbMIb4eBbDLgYjqqyCkp3nqZo4ok+Z5GsB741GJzgbX55l2XOy11QsNub8z5dcDTnFbm6suRwiKn519UpCEdUXi3qbDGM7bVtDlFFTNBUy1tY04mFQ+lhrH7YBsCtrqdPU73xq+QJtukbWo7Z5LC6xx1D1MrbKlPGXLenI4gXtbPJr7ns9mzEfJrg0hvU8sch7UdrZ85rqTMZRJl0dKCIjApBS+/Ha9zYdBf66rsV2xr67KJlkrow1LJpeSSdVBVrlTcxuT+1vf9k7bYKSBJSXJtUzntBUXNP2dZLbXnqVTA6m7U5lDmEsNVl0tZ3cKvUpRgMadiWAsCbkHS30xZoqjN8wv8JnFMLC5McolsLcwYh1xn8ih7TZb2vzelgegqpvhoJJTMxBZC0mgKQAOOu4I5jfDa+Bdmuou1mSVjCMVqwTcO6qR3bjyscGQVdQysCpFwQdj74yWb5jKYWXtB2TnrKfgz00azkDrpBvb0N8Ccvyrs7Vuy9lM9rsoqyDJ8MkzBlvzMMtyBfy+mN2phtm+aQC++wF8LvABfGDr6zthkFHPLWVWV5pSRxljMUNPKu9rlRsT5DF/sd2sHaCF4q3uqevViwpwSGaPbS4vx9vLrjODSsCmro1feaRq6X+7DFayi/S5xUkltTvuNjv6X3/AD54Ty7xxqVL+Z6YUcug49JviNG23NyRxw8EcTjGFbEbQRHjFGf8AxMSLY8vjGIPhaf+oi/3a4WJsLGswSwsI48vhQiOGkDDsK2MYZtfDSdP8DhxABxl89zSrr5KjLMgmjhMCk1mYEaxTc9KqPmfbhywUrA2VO0va6WhlroMqSOomo9PfqyMTHfctt81hvYb8bb7YrzS5NS0sGcZ/mqZvNKBJTjUBCAeBRBtbzNz745ce1udUeTSZTAYY1kkdzWLGBJIb7uWO19iL8fQ7YE0H6yzWmrI6Ju/dE1qgkKlnJ4rta487A3w1+EZRTVs3XaT9IU9azU2XrbwnSxTVpA5rHY3sObA/wB0YyFbR53X01Xmc0Mo7tDI7VTfavYX2j4jy1W9MUey9FmGWdq4BXUywzGB2LVVwqgj5r87ev0xv9M2Z07tHLrotw1VIoCydREnD/Eb287WwqTbHeTsVRM12ah7O1dPBNmVas1bLdDFVyAKrXtYLsu/LibHGk7KdlaKm7Wlosv+My2WFtUd9S08gIIFr2INza/y79cc/wAsqabLcwraOopqaTuipjjI1eJSObb9DjrnZ3PaZmjrMskRk/aivY25gjkcFqiV2w5mVHHTvLUZdlMkVXsQySCHUDta4bje1rg9NsV8glqIe1+d1dTl1TDHNTU0cQsGIVNV+B33b8MaeKvpauOKoikUEGxDGxF+R97YBZq9PlGaLJ8ZJTRSQ2e41KoL/vEHTe5sCd9wLYNmoOfrSkBAlkanPL4lGiv7sAPvxHmNHQZjGPjaanqUFmQyKGsRuCD5dcT09VTzWjhmjlXTcaHDXHDfFabLILs9NrpZTe70+1+t1tpb3BwoTnub01fU9oqylyCfvcuy+ELVRV07yRNO24jUm5UgcSSd2A9J66Kn7RZekUkAynP6ZglK7MV0MNtCuCLgi9gfUAjfBnLcrOSZRV0oQVKzSyzTVaLd3lcklpF38hcX9FAxakpIM0y+OWMxd4R4ZGUMrA7kMp+ZbEbeVwQRfDqVMVxtAHszntXmUNXkudyJTZxGSqLIoVpTbiRwv/d4/MNsaahlWrc1RQojAEBtjY8vuxiM3yqCpaeaqaeCohUGGRZS8tLJbwgNxeE7WY7g3BPJbmQ9oJ8vnTIc/RIaoyBqesG0NQhIAt0cbCx/7YaSUtxBG1yblplQEDcgcPPD4XL232NiN+VsVC0AQJCVcFb7HVcevvyxJSztJGJQNIkAIueAttiRQvBgcIkYYpsQDYNwt/HHrEXA43Nvz9Mawj8LDNY6fdhY1mCZOFfDSce3wDHt98QVdZDRxd7UyLHHcDUepxLffGd7cVbR5P8AAU7MK3MpBS01uIZuLegFzgrYGV67OZs9qJstyGcxQR3WtzGxAhH7qXFixF9+AG+PHpVgyxMuyde6WYEU6sLtO3OWTnoF7m/HbqARWZUVdlUc0+U1Pf0VOyJJSTg2rJrgFAR52HCxJsdgRg12VzSCrqZlzEtT541jPSTCxiXksd/mQdRxNybcMZgX5mHzr9EtTLlkZpKsVNe05MpkOiNUNydI/vb/AIDHP6TK877N9p5KWgRayqhN3hiJKzJfiG5evK+Po2rn+IlenDlaaO3fut7m9rKPuJPIe9oYaChXMpKykpYviZEWKWRRsUHAE/wGF2htGHr5oKjK1jzilMSSIGkpqm3i3vvbZhfncjGYzvtBUV0hoskh7+oAA+YLHEvUnh7DHSO1HY/9YUrSUEixTKGYxsLoxsbAAmy+dscQqspzujCzCkrUSpPgaAa734fLuPe2HllkloVY15Bf6gq6XNZTnEsKznxAd5fXfnqHDpY4L0UNXQsaincQyr+6wIYdDY2O30xSmjq6Qzz5vBmCSRL/AErJYGwAAOob+zfXFQZhVOysEk0FAykjwkHz4YEZJrYZJ3o3OSdt4JxJBWWjmUWljbYEdb/xG4wbpc9ilkmqqCvqZImjAEcbDWXufBc/NbaxuB1sL4BdmuyFDnOUy18/ewVZlHdTRHcAAXBXgRf388T5ZlL5HVTJUSRvrIYBE2C73Ivz3OMm0xWrDuQdqqigWUDJnSOonGmSOzlpDsNRBBHDnw3GNrS58sqp8VTmJrAMFbWFPkdtsc3q0eFJ5EZF3DLqjLhSfmOxBHIgjhueeL2X5u0oL1dRTCSO62RWQyjr4vrYc7jlcs+17RkzoNNV00tzHOqyhibNcahfa4OANZBLQVFTJlw7pi4nEBICSM1wSOQb5jfgbWPIiFJlkQMG1KwuDxwjpIIA2IsQOl74WhgN2tzijrTTZfk6fGZzJMCIT4O7g1BXWe/yqQACDvextgHmEc1dGMikkhrTIxaCmAJkpX8RMZLXKWAsDuQCRsLX09WsdLWfrKwKC3xKEWDAMrd4bftKVXfjYHoMMrZUFbULFCElrFEqPpBAqY7aTfY7gD2U9cOpPhC0vJZ7CZl365hlsi93LlMq0whY3ZY7eFr8wbEA9BvjQwSk0sKJfxWB4G23/nHN6zPaPKO32WZwveRQ5vF3NYCSAotGAdPUNcHjzx0LL7wpSqZDbuAwQi52AB3vw3GFmthiX2lWJUVyQS4UauJubYneRSE0C/it72wAzGr0xtICDJG6tpC8SpDar/nYcsXzKWMccdwWk3Zxe40kn8PvwgwVvB1/5sLFXWP9of8AyD+WFjGCc9QEJAFyPPyJ/hh1LOJkBJ8Vt8c//SBmNRlskUq1LxJJqSPY31nYcrEbk+2NPlMncQpql+zWMeJiBcAcT95wEzB7bGHWWXPe0slYAqpTSyUeXsDfcf0sx6adgPO18Fs77UZfS5fVmkrIZaxKcvFEj3LMRZdvUjAHK5afJ6RIp5kGho6ZXZraiW+0bfiTKzXA5KOGHSpWK3ujTNHG+cUlDFZafL4u/cf22usYPXhIfUA4rdpIcvzahEUkQepD6acq2iWF9/Fq20WAJ47geeAGW9pBR08+c1zstBmE5ZJLfaMi+FWQW/o9Krc77sTtg3li0dXnU2YtKqiALHGiMwViRqLEHZ+K2YjbSbeYaoNhHKKGVaOOmqCTFGoBbVczHiWY8SxO54DfnguiKiKqgKF2AHLCVlYArYjlbHurAsIG7U1vwuVmJTaWpbuk6gEXY/5QfuxkYpiJFVdlBAUDkOGJe2VXPW5w0VJLEsdInd3dC3jJueY4eHHNs+7YV+SZj8LUPe8aurQwruLkftE9MB7MdLWUyR2axBWxvv8As8PuGOc9pcxyqklq4KNIdZkZRDEoAU33uOXrhvZTtRVdoc3NM1VVIsMRmN+7Aa1lsQFvxa/Hlh8/6P6aOjZaOvlNSX/pZxcWub7C3Tzwsk60X6eWOM7ycGg/RdmfxOQzZe2svRyXDXvdXLMB7EH6DBTP8sXMINCymGRPklUX0+XmP+3TEPYnKqfJMskpI5C87P3ksxFi+w3A5AXtbp54OSoOHDFIp1snmcJTbgqRn6ekNJTpTvI02lba5OLfn88sZnOKGrp6wSxVEpTToiTSCFH7o248973xtaiPfbiN/wA/npilURfEwtESUax0sOKHqPz+GGWiLKHZ3MQirTSu7Br6WfiG5g9N/pwxpAwxy6amloKl0keciNvHZza99mPkdt/TzxtshzVa+DQzfboPEOo643GjINFgOPDzwDql7iiZTe+XzK6Ei/gG/wD0MV9QcFyxwFzamraquWCiq46dKindZi8OssFIAAudv6Q4K5M+DPdo6r4HNKCrSLSaKt1MGAOmKQWff+9qP+IY6HFWyzNAuzBbr8wUEEbH7vw6Yw9ZlZzHJYfiauaeWpgIR3jU2JTUF2A2uo35W88Tdjs8+Ny6GnqfBVRqENzbUV2t67cPyHnG4ixdM1tVA1R34nItMpiYgNYGxtfbha++/wDO5R1LzTUCVB1kwPrUC3iRlX331fTzxRNaKfLz3KWeIhggawc6r7dDvvyIvipk9XRZhmTSJUUyRwiZxJJIo2eZjZbHa4Av0t1xzsqa7vKb+rh/yHCwP7zJ/wCspP8AiY8LGMc6qcrqK6JYqio71UYMAwJPuSd/fFru8xEveS18kngKFZCSrL0IvhRVtMdxUxb7buNz5YmFVG7lY5EZgNVlPeEew2/lxxFOcpJBaSVgnNc67RUkoFLLQJEWI0GJQzKFufFvyU+dhjNZvWGLKaSjqKmRkhUxxxm7RU78De/7ZDX39rY0edEV9U4jdGkSQRaA9yrSW48xsQL+uBOe0sUqLDE2hZJlUSd3Y7G+9+e18d+RKFRIQfdY+CR5MuiRc07+JDCo+020o40i19gONhYY1mXV2YTR/FGtkczP3xubjjcculhjEGjoJ6CWaWlgFSjWk0p8r3F9+J6++NVlskVNRQRpIFRY1CqWtYAY48k/bf5llHZqYu0eaxeD4t+AsCoP8MPn7W5nBA8rTklVuoCgajyHubD3xn2cMpIckbcLHFVi9RVxQhmMaHvHv+1b5fv3/wAOEjNvyM0E6aRyjmV9czeKRzxZibkn3xzD9JxB7QoByp1/6nx0ynPha/MDHLv0kMG7SG3AQr+JxdIQtfoqNs/qz/7F/wDrTHUy+/ufxbHLf0WqVzisk4qtIVPXd13+7HTmPPbn/wDbGMTRVDQSLIg3A4dflBGDesOoZTseB/P0xnW4H0/iMXctqfDJA2/iZlJ9dxgpgLkpRwAHU6rgb8Tz+n8sDK2QU6NKVc6eSLduPIc8RzTitmICPGIT4yWFlFtuB2v+8Ol+W8Aq5XoquSQB+5VmU/UhT1I689sXWJvZL1NgHtQauSKJiWKTMFaCFN1ABIBPMWP1tywGyaKup8zSSnjmefuzIhCswKXHDbcbWP8AO1tHV1AjlpS0EjNIGslj0OxPK3U4EO2Zx5klDSVRpp4omaieIBYdbtc6iwJJPiFtxup23wWvDMnezd0lT8RCGZWjfgyPsVI4j89RhrsP1lTg22ikJB6aoxijlssT5dHmFPJNMXH+t96ftCw2YsBwZbcABty4YjqsxpTWVkAqIhWLB3MEZNi7N+713ZBtzBxOtj8obTTrTZNRPVaVWGkMtzsFCqBY352a3rgZQwQ51lC5rR0/w1TJIzFNV7lTp49dhj3t+LUdHlcJCvV1ENKCQTZb3JsN+IT6nF3sUzPka08kRinppHjkQ8mDG/33xVx/h35FT2XqCWpel01kJSQbE6dmxXpUqMkra+soXQrXaC6sguhUk7EciWPHBQAjwkXxDKURGL30AEtfhbHO1ooR/wCkWa/1w+mFgP8Arvsx/wCoU/8AvzhYn2y+Q6AsGVxqtkhlZgf26p/Pz9sW6CKGKYmOALLGdN4pXcEnbTud+hG/1FsFRl8MzAQVMfdEWZlUh/QNxHrxt044blURqs1EVDEndxeCFBYLflYdLXP0xy9LkXuyN32/r4J5XxH5KzwGGKKywamqlMj02u7MGUFmS1w2kKdib9BipLFQ5lWr8NGqtBVuZYxqK8DpXY2tfmOh9MGsxio8uldo8yjqM3aqiklSHToh0hRb1sAeuKkjDOFqp61lLTMY2UAKdAJX68TfiSfIY9CeVShD1NNr9SStNlHOKNKaGWaKmh7qcLHMEBOk6hpfyPEHbhbpjQUK08kMEslNES0aMhKXtcA9MCZKGto8tjpaGrWopIxKZxUAEyhgoAO3IBuBHHpthZLmcNJkmXQd6BNZobvUxx7LpUMUdgSDflvt6X4cvTyyY6xyumWWSns0YmpgSoiS5O9v/GKkmYUxqHp6domnjHjj1XIB4b8ueHVUpoBKyqsjIAzKzgNdthbpc+2Bk0uXvIzTxd1KOOoAH6g8cefjWTFLukilphKJA6Oyra/Ib45V+kJb9pZze1kQfjje0+ZfDqPhzLMpt4SVkNuW4NwfXGM7R5RmWa5xNXtSyRwva4Y2IsMenizKS2qMT/oqH+v5hfnAo/5sdG3Xwk7b6fLZtscxyeOo7OvI8cwWWVRq1AWVQR57nfGii7T1YhAqYIZDY3VNm8j0/Plh3ljYjezYFbj8/vAYrOzRsHQkMrXH1OB9N2oopQFqQ8MpIGkre/iuDt1AxakzGiZUVZNYZhdkF7bnbrh1NBCUxmKxzUjXjJuyDjY2v623254pV8LdzS5RCqmWY65pEFlAvubdDv8AQYpVXaAZYEjpac1Peq7m0mgRkEaQdid/Ffbl54Fzdoq5601SU9NDJ3ZjW5Z/CTfmRi8M6iTlj7jWTUGqljSUhpUQDV1sLXwIqqaKaF4ZF4i+3EH2xm6rP8+lcs+ZmNDxWGFBf6gn78ZvM6mpndnlq5mYncvMd/K18Sc7lY6ikqNP/pfUUVbUPRiEiRu6Z3GsvItgJSAVFyONuQ8tztDW5RXUMETg1FDFeaQGJWeNzfSrKtwoLF21A2WwU258yh7sySd4CsSjVI+106EX2vcbDn9cdAp8vyvXRVeV5pFQ15jh72OR9UbhrNpV7bOwUbG48ueOiPNoV6RJnNWlP2oyxZqR5pstiaaVS2kGRgAgJN+AUG/G4wyjzicdoK6SCKOnbMV1xRly6CZVAO9l3YD6jAgZhBD2kzL42RrTSBJZQ+uB1AACta9rEbSC+kjcEYqZnQZrRV6zCQy06sJ6aRY/nIsRexIBB2PI8RsRis2vUS8cCpe0J1vaHMJB9rWCEf2EC7e98Z7NM2mniYCpqpb/ALsjG30xdrcsgqq85gLtTVIE6qRfu7/MvH96+J0Cw+FQ6httNzbzx5ebJ6UnFlotNWYPup/6qT/KcLG+uvU/XCxP70vgNIIzVPcRMgPjI5MBbz64t5ZJ8PH3bCTW41EIwvYjfoRttjOT1b1Cr3ZdNY8KtxBHHibYL5T8QZiaqtSWNuKuwYH0xPqMawdNGHDe3/ghj903N+CCbLcrfMx8LRmGVV1FVsDc336c8X3gzCXKqeijn+HghDd1NFGBIbi/jY/OOfLEcdPH3uYTwhQ0Ug7tAQAQoubYIUdTE6KARa+oMFvcHcbfdjtlJrHGUXqNX9LJKbcmn5BNNR5xUU6Mc4qyjDxIYkO3S9rjDaunWEmjWJ1hnW4EhDWkXpc7XB+7GiiIdWUXUBj+zuBxxQzqaGngSSrEYsdUYY+JyDuAtr8L485dVlj1FR4e/rwVpShvkj+NjocqcZXUU0MsrrJJ3g1MCFI07b334kHyxUiziLMmqIM2eCJKehMjpAjAly6KrXUk/t/KLcsSTLSzQF6WkCXUHvDpWw8uJ+7Geq/gmmMkaT1M6cXWO9j5kg7fTHXjzbayL/Ye34C9BHT1jrDlsomnlfTHHKLFSBxJIsuw4n+eJqelr0jEpvPGN2BcOq+55fTALJhVUFfHmIOgKSBGwNjdSN97njf2GIxUV1Prjjqi2tVDARix025HgCeOki+KP0J+1Ov39BqkgvLOlWXM9GrIo0s8Rvv0tzsAOGB8mX2s9PVrFZbaJ9vCN+JFh13IwdyvOHiyeaXMIQzRVCQR2isoDKxJPP8AZ5ffiHMs5oJvh6NJY4DVpeQgM5RTtYeEDVbqTba4wY9Lu4PQO5LkCHs5mckqyFA5J8PdTKFAO+/44lqcvzemj1LTu/di40OpuTx3ueh5DjjYwKDSxyQ1kao792DqePUQL6dxa9t7XxWzWTXHBCZo5JDIrq5kUgWIJJbjw6YHpycqaDcfkyK1NVDRRpLTSvKLk3IHXjc4haeschmCQA7AbyX3/sjSPc42wyinq1lljVWCDW12BsAeQ98V6zJYXpjIlOz6mEWq6ggkbeRIFzthsabeohckkY5oKuZQFeQsTa7AKPWw/mMMiyGrrJk759B3JtwCjiR09Tt58Mb6SkpKaMSzFIVQcXmCgeuq5+lse5rWw1YGaZLURyvGyCSng06VmFiGAtuDsLnYdRvhscZOfudL9+RJSaWkY7MKCkpbGRJJVjA+w+RC/wC9ISLsbcgPcYGzw1ZkaYQ6tbhnDjZwOAK9OVsGs9y+QZXV1tfO09Yy6nPIEkXtfj64LrBGIRe40ou6jy4YHUdfGEe7Fu3X/DRT/mA2UJQNWRNXIFpkLs1I66kbwGwB48bfTpiCgr/1bRpBMDWZZJZpQti1FIDbUh++xABvbzJZ6WCpUq9zq3WNowrX6cMVJctpIIrabhxZhe5F+u1/xxz4/tDxJWM0SUWl4paWGfVBY1FLKNu8Wx1KL8DewseB44ivUmYxRbqq6nB5H6j1wLKT5TVU8iO8lIGPdnc2v8y8Of34KmLWCzlZCxGiQswYqPlGpSDYDa2O3qo4ZwWfm9E03GXaL7br/wA+Fjzu3/qJv+Mm/wD3hY8zsw/JTZLk1PGyd4Yle3hW6jYDpcW440CSlbNIr8N+I6dMZCTO5YYlWOOClivpDsDI/lsNgffET1yVI+2eefVylk0r5eEWB98DP08+ozOc3VmS7Y0g7RZpBGGX55nlZ9OnUeO3DHkdU1PLLHDpXSDZpBcKp34DfbfngLSTVPxCKruIQdRjCjxm+y+pONBmdZF2byr9Vd9E2a11pa6QG5iU7qgHlfy5nnj1MeGF5NWpa+hDten8E1BmFNWs1JJVtLUTDSpF40Li9lNtwD6nlirTyyU9RJAtB3EjSHXaLVuOpHpink9FQ1yyPJmcNCiAtepkKLfkqDiTz5cseTZhmeY9z3MEQlRCoqJmN5gPlJXhqtb63xyT6ac128NFU6L9XSxGURTTBTKdSITxN9+HC44Xx4mWxA3iUleGxvf+QxFltDPJBJVVUqySOSkvLurH5bDh1xZErQM4bVK5tuRYE8LHewPnjizQlFqEXtL6/wBAxl5HHLoVW8qxja5Njfbjva3th01DBbTEAxO4FwBbztjz4pGI+IMiyDhaxC+R2w55wwKwwSFiba7j7xjivJfJTQOnoUkX4WNLU7twKEXbhw4bBjvx3xUOVmjCil7+NL/KXYofa9vxxoo5XF7g2cG+/wAvDmNvz9B9XFE6u8jpGY/G4eRVLAjcC/He2w33x04suXupGB8zNTZdPS1MPeBpUmhCqNpRcMxta91YD2xQefMZ5IpZp1EkIKRLIX8Cnkvi2vfli5LKVVZYlkhjXV45j3aG/m259hiNqlWchpWdQL/YqET3dhc+3nj1Mby9u2kTklfBPludVmVVkdROsb019Lotl71eBFz5H8MPWc1VSKhvjUpHJSPTIsQCnq1wT0Ok2wGCztJrgSnp+BEg+0c/4m4D0Aw34JZpWac9/IbajI1zfmf+2KPKoRai/poPY3yaZaGnomjaWkhR3N0eJjMT6sGP348gS/aCpQRlWqIFkDX4lTpYX9NOM9Fl1Kp19ynh34Xvi29U0TpLT1hLQalRZtxv8wBYkgcPpjjlFyv3PaG7Ql2lWFckqAsupxpGi227Dy9cXoY1khidZ2dXXUCliDsMCKrNMzlyeTL5KmGalqCrSQAkEsDcMLHiCPTyw/Iq1MtoUhrRVKSxMZTRcA8ipNj7HE307fTqEZe5MWSadk88DFWLkTsuwBjvY/XEYR5afQ8scBDFb2NrdTbhy5HBUZjl9RGFhrY2JO6yXicH1Nx9+K7GGcEwVIRmJ1Pa9+XHHL25MeskTJJlWakY0wiuk76dJAUnUt/S/vinR13wsMtFWM0aRPp1jjHe1j6WIB2wR0GH+jqdbWubNvb126YE5vCQ4qWLMrju5gdwoI23vvvj0vs3LGUnhnxL9Rci8l3uZP8Abv8A5E/lhYzn6kh/2g/5cLHpfhn5C+uh2VTZRJIy5zRSy3Fu9gk0sPO3Bve2C2Zw0lPTU70a00qVAJiqIojE+kcnXgTvxwsLFOmhFpNoGZtFKPMO9nhNNUGSOAK6to0EPfYW8uoOG1U8uY5hMpYmoc95UztuzeWFhY4czcJXHwiqXJboisJEKRqGuGY/veduFx9+LDtMamKWnljDXDA93cddxzFuWFhY3VL2Ry+dCR5oNSytTquYUgVUk8EsLLdNX7pHNTf2xBWwRTUZr6QyRQowSeDVcoxPXgQb8ePXCwsc9KcW38X/AHJ3TBEuZijfTJcgjaxOo+/88PE0siiegaNomB1MxYaT0t/InCwsdWDp8c4KUlsq3RQkzBI5GWSeone3yU6iFFHS/HEPfVDSCSNUpyviDRjU/T5mv+AwsLHPKVSpFI8DkCd4spVpJWFxI7F2+p4YsuwkjXSoW7aQukEem/LfCwsI2xz2SN1GrQt+djYA9cNKskanY24X2AJtvsMLCwPITyoDJKyo2piW+U2tbpw2xGiMiBlBCjYA9N9/XfCwsFgImdlYgsyadiBv9+GSSozeK7A7KG3GFhYyQS2JYRECQbJsFttc88PimpEF5oiS22tTYkX23FiMLCwslaBJUEI3pZE0xTNqZbETR6wffZh7MMMkpIZonieAFiLF4qlxcj+y4b8ffCwsRjmnCaoSWwD8LmP76/XCwsLHqfiGf5F7In//2Q=="/>
          <p:cNvSpPr>
            <a:spLocks noChangeAspect="1" noChangeArrowheads="1"/>
          </p:cNvSpPr>
          <p:nvPr/>
        </p:nvSpPr>
        <p:spPr bwMode="auto">
          <a:xfrm>
            <a:off x="63500" y="-500063"/>
            <a:ext cx="1466850" cy="1028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US">
              <a:solidFill>
                <a:prstClr val="black"/>
              </a:solidFill>
              <a:latin typeface="Corbel"/>
            </a:endParaRPr>
          </a:p>
        </p:txBody>
      </p:sp>
    </p:spTree>
    <p:extLst>
      <p:ext uri="{BB962C8B-B14F-4D97-AF65-F5344CB8AC3E}">
        <p14:creationId xmlns:p14="http://schemas.microsoft.com/office/powerpoint/2010/main" val="39552628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457200" y="1447800"/>
            <a:ext cx="8077200" cy="5410200"/>
          </a:xfrm>
        </p:spPr>
        <p:txBody>
          <a:bodyPr/>
          <a:lstStyle/>
          <a:p>
            <a:pPr>
              <a:lnSpc>
                <a:spcPct val="90000"/>
              </a:lnSpc>
              <a:buFontTx/>
              <a:buNone/>
            </a:pPr>
            <a:endParaRPr lang="en-US" sz="1200" dirty="0"/>
          </a:p>
          <a:p>
            <a:pPr>
              <a:lnSpc>
                <a:spcPct val="90000"/>
              </a:lnSpc>
              <a:buFontTx/>
              <a:buNone/>
            </a:pPr>
            <a:r>
              <a:rPr lang="en-US" sz="2800" dirty="0"/>
              <a:t>	</a:t>
            </a:r>
            <a:r>
              <a:rPr lang="en-US" dirty="0" smtClean="0"/>
              <a:t>The </a:t>
            </a:r>
            <a:r>
              <a:rPr lang="en-US" dirty="0"/>
              <a:t>control </a:t>
            </a:r>
            <a:r>
              <a:rPr lang="en-US" dirty="0" smtClean="0"/>
              <a:t>is the </a:t>
            </a:r>
            <a:r>
              <a:rPr lang="en-US" u="sng" dirty="0" smtClean="0"/>
              <a:t>test group</a:t>
            </a:r>
            <a:r>
              <a:rPr lang="en-US" dirty="0" smtClean="0"/>
              <a:t> that is </a:t>
            </a:r>
            <a:r>
              <a:rPr lang="en-US" b="1" dirty="0" smtClean="0"/>
              <a:t>not changed</a:t>
            </a:r>
            <a:r>
              <a:rPr lang="en-US" dirty="0" smtClean="0"/>
              <a:t>.</a:t>
            </a:r>
          </a:p>
          <a:p>
            <a:pPr>
              <a:lnSpc>
                <a:spcPct val="90000"/>
              </a:lnSpc>
              <a:buFontTx/>
              <a:buNone/>
            </a:pPr>
            <a:r>
              <a:rPr lang="en-US" dirty="0" smtClean="0"/>
              <a:t>	- It’s the group that is kept “</a:t>
            </a:r>
            <a:r>
              <a:rPr lang="en-US" b="1" dirty="0" smtClean="0"/>
              <a:t>normal</a:t>
            </a:r>
            <a:r>
              <a:rPr lang="en-US" dirty="0" smtClean="0"/>
              <a:t>.”</a:t>
            </a:r>
          </a:p>
          <a:p>
            <a:pPr>
              <a:lnSpc>
                <a:spcPct val="90000"/>
              </a:lnSpc>
              <a:buFontTx/>
              <a:buNone/>
            </a:pPr>
            <a:endParaRPr lang="en-US" dirty="0"/>
          </a:p>
          <a:p>
            <a:pPr>
              <a:lnSpc>
                <a:spcPct val="90000"/>
              </a:lnSpc>
              <a:buFontTx/>
              <a:buNone/>
            </a:pPr>
            <a:r>
              <a:rPr lang="en-US" dirty="0" smtClean="0">
                <a:solidFill>
                  <a:srgbClr val="000000"/>
                </a:solidFill>
              </a:rPr>
              <a:t>Example:</a:t>
            </a:r>
            <a:r>
              <a:rPr lang="en-US" dirty="0" smtClean="0">
                <a:solidFill>
                  <a:schemeClr val="tx2"/>
                </a:solidFill>
              </a:rPr>
              <a:t>  If we were testing what happens when we </a:t>
            </a:r>
            <a:r>
              <a:rPr lang="en-US" u="sng" dirty="0" smtClean="0">
                <a:solidFill>
                  <a:schemeClr val="tx2"/>
                </a:solidFill>
              </a:rPr>
              <a:t>add more water</a:t>
            </a:r>
            <a:r>
              <a:rPr lang="en-US" dirty="0" smtClean="0">
                <a:solidFill>
                  <a:schemeClr val="tx2"/>
                </a:solidFill>
              </a:rPr>
              <a:t> to a cake recipe, the </a:t>
            </a:r>
            <a:r>
              <a:rPr lang="en-US" dirty="0" smtClean="0">
                <a:solidFill>
                  <a:srgbClr val="000000"/>
                </a:solidFill>
              </a:rPr>
              <a:t>Control</a:t>
            </a:r>
            <a:r>
              <a:rPr lang="en-US" dirty="0" smtClean="0">
                <a:solidFill>
                  <a:schemeClr val="tx2"/>
                </a:solidFill>
              </a:rPr>
              <a:t> would be the “normal” recipe (normal water amount).</a:t>
            </a:r>
            <a:endParaRPr lang="en-US" dirty="0">
              <a:solidFill>
                <a:schemeClr val="tx2"/>
              </a:solidFill>
            </a:endParaRPr>
          </a:p>
          <a:p>
            <a:pPr>
              <a:lnSpc>
                <a:spcPct val="90000"/>
              </a:lnSpc>
              <a:buFontTx/>
              <a:buNone/>
            </a:pPr>
            <a:endParaRPr lang="en-US" sz="2800" dirty="0">
              <a:solidFill>
                <a:schemeClr val="tx2"/>
              </a:solidFill>
            </a:endParaRPr>
          </a:p>
          <a:p>
            <a:pPr>
              <a:lnSpc>
                <a:spcPct val="90000"/>
              </a:lnSpc>
              <a:buFontTx/>
              <a:buNone/>
            </a:pPr>
            <a:endParaRPr lang="en-US" sz="2800" dirty="0"/>
          </a:p>
        </p:txBody>
      </p:sp>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Control</a:t>
            </a:r>
            <a:endParaRPr lang="en-US" b="1" dirty="0">
              <a:solidFill>
                <a:schemeClr val="tx2"/>
              </a:solidFill>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fld id="{1EA8CC23-55FE-4820-84A0-788101BF2A31}" type="slidenum">
              <a:rPr lang="en-US" smtClean="0"/>
              <a:pPr/>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28600" y="1219200"/>
            <a:ext cx="8610600" cy="5638800"/>
          </a:xfrm>
        </p:spPr>
        <p:txBody>
          <a:bodyPr/>
          <a:lstStyle/>
          <a:p>
            <a:pPr>
              <a:lnSpc>
                <a:spcPct val="90000"/>
              </a:lnSpc>
              <a:buFontTx/>
              <a:buNone/>
            </a:pPr>
            <a:endParaRPr lang="en-US" sz="1200" dirty="0"/>
          </a:p>
          <a:p>
            <a:pPr>
              <a:lnSpc>
                <a:spcPct val="90000"/>
              </a:lnSpc>
              <a:buFontTx/>
              <a:buNone/>
            </a:pPr>
            <a:endParaRPr lang="en-US" sz="800" dirty="0"/>
          </a:p>
          <a:p>
            <a:pPr>
              <a:lnSpc>
                <a:spcPct val="90000"/>
              </a:lnSpc>
              <a:buFontTx/>
              <a:buNone/>
            </a:pPr>
            <a:r>
              <a:rPr lang="en-US" dirty="0" smtClean="0">
                <a:solidFill>
                  <a:schemeClr val="tx2"/>
                </a:solidFill>
              </a:rPr>
              <a:t>Plant Experiment Example</a:t>
            </a:r>
            <a:r>
              <a:rPr lang="en-US" dirty="0">
                <a:solidFill>
                  <a:schemeClr val="tx2"/>
                </a:solidFill>
              </a:rPr>
              <a:t>:</a:t>
            </a:r>
            <a:r>
              <a:rPr lang="en-US" dirty="0"/>
              <a:t>	</a:t>
            </a:r>
            <a:endParaRPr lang="en-US" dirty="0" smtClean="0"/>
          </a:p>
          <a:p>
            <a:pPr>
              <a:lnSpc>
                <a:spcPct val="90000"/>
              </a:lnSpc>
              <a:buFontTx/>
              <a:buNone/>
            </a:pPr>
            <a:r>
              <a:rPr lang="en-US" dirty="0" smtClean="0"/>
              <a:t>What would the Control (the “norm”) be?</a:t>
            </a:r>
          </a:p>
          <a:p>
            <a:pPr>
              <a:lnSpc>
                <a:spcPct val="90000"/>
              </a:lnSpc>
              <a:buFontTx/>
              <a:buNone/>
            </a:pPr>
            <a:endParaRPr lang="en-US" dirty="0"/>
          </a:p>
          <a:p>
            <a:pPr>
              <a:lnSpc>
                <a:spcPct val="90000"/>
              </a:lnSpc>
              <a:buFontTx/>
              <a:buNone/>
            </a:pPr>
            <a:r>
              <a:rPr lang="en-US" dirty="0" smtClean="0"/>
              <a:t>Hint: Which test group would be “normal”?</a:t>
            </a:r>
          </a:p>
          <a:p>
            <a:pPr>
              <a:lnSpc>
                <a:spcPct val="90000"/>
              </a:lnSpc>
              <a:buFontTx/>
              <a:buNone/>
            </a:pPr>
            <a:endParaRPr lang="en-US" sz="1400" dirty="0">
              <a:solidFill>
                <a:schemeClr val="tx2"/>
              </a:solidFill>
            </a:endParaRPr>
          </a:p>
          <a:p>
            <a:pPr>
              <a:lnSpc>
                <a:spcPct val="90000"/>
              </a:lnSpc>
              <a:buNone/>
            </a:pPr>
            <a:r>
              <a:rPr lang="en-US" b="1" dirty="0" smtClean="0">
                <a:solidFill>
                  <a:srgbClr val="000000"/>
                </a:solidFill>
              </a:rPr>
              <a:t> </a:t>
            </a:r>
            <a:r>
              <a:rPr lang="en-US" b="1" dirty="0">
                <a:solidFill>
                  <a:srgbClr val="000000"/>
                </a:solidFill>
              </a:rPr>
              <a:t>Plant Experiment </a:t>
            </a:r>
            <a:r>
              <a:rPr lang="en-US" b="1" dirty="0" smtClean="0">
                <a:solidFill>
                  <a:srgbClr val="000000"/>
                </a:solidFill>
              </a:rPr>
              <a:t>Control Group =_________________________</a:t>
            </a:r>
            <a:endParaRPr lang="en-US" sz="1800" dirty="0"/>
          </a:p>
          <a:p>
            <a:pPr>
              <a:lnSpc>
                <a:spcPct val="90000"/>
              </a:lnSpc>
              <a:buFontTx/>
              <a:buNone/>
            </a:pPr>
            <a:endParaRPr lang="en-US" sz="2800" dirty="0">
              <a:solidFill>
                <a:schemeClr val="tx2"/>
              </a:solidFill>
            </a:endParaRPr>
          </a:p>
          <a:p>
            <a:pPr>
              <a:lnSpc>
                <a:spcPct val="90000"/>
              </a:lnSpc>
              <a:buFontTx/>
              <a:buNone/>
            </a:pPr>
            <a:endParaRPr lang="en-US" sz="2800" dirty="0"/>
          </a:p>
        </p:txBody>
      </p:sp>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Control</a:t>
            </a:r>
            <a:endParaRPr lang="en-US" b="1" dirty="0">
              <a:solidFill>
                <a:schemeClr val="tx2"/>
              </a:solidFill>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fld id="{1EA8CC23-55FE-4820-84A0-788101BF2A31}" type="slidenum">
              <a:rPr lang="en-US" smtClean="0"/>
              <a:pPr/>
              <a:t>15</a:t>
            </a:fld>
            <a:endParaRPr lang="en-US"/>
          </a:p>
        </p:txBody>
      </p:sp>
    </p:spTree>
    <p:extLst>
      <p:ext uri="{BB962C8B-B14F-4D97-AF65-F5344CB8AC3E}">
        <p14:creationId xmlns:p14="http://schemas.microsoft.com/office/powerpoint/2010/main" val="83032486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228600"/>
            <a:ext cx="7772400" cy="762000"/>
          </a:xfrm>
        </p:spPr>
        <p:txBody>
          <a:bodyPr/>
          <a:lstStyle/>
          <a:p>
            <a:r>
              <a:rPr lang="en-US" sz="3600" b="1" dirty="0" smtClean="0">
                <a:solidFill>
                  <a:schemeClr val="tx2"/>
                </a:solidFill>
              </a:rPr>
              <a:t>Variables: Memory Aid</a:t>
            </a:r>
            <a:endParaRPr lang="en-US" sz="3600" b="1" dirty="0">
              <a:solidFill>
                <a:schemeClr val="tx2"/>
              </a:solidFill>
            </a:endParaRPr>
          </a:p>
        </p:txBody>
      </p:sp>
      <p:sp>
        <p:nvSpPr>
          <p:cNvPr id="11267" name="Rectangle 3"/>
          <p:cNvSpPr>
            <a:spLocks noGrp="1" noChangeArrowheads="1"/>
          </p:cNvSpPr>
          <p:nvPr>
            <p:ph type="body" idx="1"/>
          </p:nvPr>
        </p:nvSpPr>
        <p:spPr>
          <a:xfrm>
            <a:off x="457200" y="1219200"/>
            <a:ext cx="7924800" cy="5181600"/>
          </a:xfrm>
        </p:spPr>
        <p:txBody>
          <a:bodyPr/>
          <a:lstStyle/>
          <a:p>
            <a:pPr>
              <a:lnSpc>
                <a:spcPct val="90000"/>
              </a:lnSpc>
              <a:buFontTx/>
              <a:buNone/>
            </a:pPr>
            <a:r>
              <a:rPr lang="en-US" sz="2800" dirty="0" smtClean="0"/>
              <a:t>Copy the following to  help you remember:</a:t>
            </a:r>
            <a:endParaRPr lang="en-US" sz="2800" b="1" dirty="0"/>
          </a:p>
          <a:p>
            <a:pPr>
              <a:lnSpc>
                <a:spcPct val="90000"/>
              </a:lnSpc>
              <a:buFontTx/>
              <a:buNone/>
            </a:pPr>
            <a:endParaRPr lang="en-US" sz="1200" b="1" dirty="0"/>
          </a:p>
          <a:p>
            <a:pPr>
              <a:lnSpc>
                <a:spcPct val="90000"/>
              </a:lnSpc>
              <a:buFontTx/>
              <a:buNone/>
            </a:pPr>
            <a:r>
              <a:rPr lang="en-US" b="1" dirty="0" smtClean="0"/>
              <a:t>I.V.: What </a:t>
            </a:r>
            <a:r>
              <a:rPr lang="en-US" b="1" u="sng" dirty="0" smtClean="0"/>
              <a:t>“I” choose</a:t>
            </a:r>
            <a:r>
              <a:rPr lang="en-US" b="1" dirty="0" smtClean="0"/>
              <a:t> to change</a:t>
            </a:r>
          </a:p>
          <a:p>
            <a:pPr>
              <a:lnSpc>
                <a:spcPct val="90000"/>
              </a:lnSpc>
              <a:buFontTx/>
              <a:buNone/>
            </a:pPr>
            <a:endParaRPr lang="en-US" sz="2000" b="1" dirty="0"/>
          </a:p>
          <a:p>
            <a:pPr>
              <a:lnSpc>
                <a:spcPct val="90000"/>
              </a:lnSpc>
              <a:buFontTx/>
              <a:buNone/>
            </a:pPr>
            <a:r>
              <a:rPr lang="en-US" b="1" dirty="0" smtClean="0"/>
              <a:t>D.V.: What we </a:t>
            </a:r>
            <a:r>
              <a:rPr lang="en-US" b="1" u="sng" dirty="0" smtClean="0"/>
              <a:t>measure or watch</a:t>
            </a:r>
          </a:p>
          <a:p>
            <a:pPr>
              <a:lnSpc>
                <a:spcPct val="90000"/>
              </a:lnSpc>
              <a:buFontTx/>
              <a:buNone/>
            </a:pPr>
            <a:endParaRPr lang="en-US" sz="2000" b="1" dirty="0"/>
          </a:p>
          <a:p>
            <a:pPr>
              <a:lnSpc>
                <a:spcPct val="90000"/>
              </a:lnSpc>
              <a:buFontTx/>
              <a:buNone/>
            </a:pPr>
            <a:r>
              <a:rPr lang="en-US" b="1" dirty="0" smtClean="0"/>
              <a:t>Constants: Things we </a:t>
            </a:r>
            <a:r>
              <a:rPr lang="en-US" b="1" u="sng" dirty="0" smtClean="0"/>
              <a:t>keep the same</a:t>
            </a:r>
          </a:p>
          <a:p>
            <a:pPr>
              <a:lnSpc>
                <a:spcPct val="90000"/>
              </a:lnSpc>
              <a:buFontTx/>
              <a:buNone/>
            </a:pPr>
            <a:endParaRPr lang="en-US" sz="2000" b="1" dirty="0"/>
          </a:p>
          <a:p>
            <a:pPr>
              <a:lnSpc>
                <a:spcPct val="90000"/>
              </a:lnSpc>
              <a:buFontTx/>
              <a:buNone/>
            </a:pPr>
            <a:r>
              <a:rPr lang="en-US" b="1" dirty="0" smtClean="0"/>
              <a:t>Control: The “</a:t>
            </a:r>
            <a:r>
              <a:rPr lang="en-US" b="1" u="sng" dirty="0" smtClean="0"/>
              <a:t>normal</a:t>
            </a:r>
            <a:r>
              <a:rPr lang="en-US" b="1" dirty="0" smtClean="0"/>
              <a:t>” test group</a:t>
            </a:r>
            <a:endParaRPr lang="en-US"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16</a:t>
            </a:fld>
            <a:endParaRPr 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85800"/>
            <a:ext cx="7772400" cy="762000"/>
          </a:xfrm>
        </p:spPr>
        <p:txBody>
          <a:bodyPr/>
          <a:lstStyle/>
          <a:p>
            <a:r>
              <a:rPr lang="en-US" sz="3200" b="1" dirty="0" smtClean="0">
                <a:solidFill>
                  <a:schemeClr val="tx2"/>
                </a:solidFill>
              </a:rPr>
              <a:t>Practice</a:t>
            </a:r>
            <a:r>
              <a:rPr lang="en-US" sz="3200" b="1" i="1" dirty="0" smtClean="0">
                <a:solidFill>
                  <a:schemeClr val="tx2"/>
                </a:solidFill>
              </a:rPr>
              <a:t> (All Four Together)</a:t>
            </a:r>
            <a:endParaRPr lang="en-US" sz="3200" b="1" i="1" dirty="0">
              <a:solidFill>
                <a:schemeClr val="tx2"/>
              </a:solidFill>
            </a:endParaRPr>
          </a:p>
        </p:txBody>
      </p:sp>
      <p:sp>
        <p:nvSpPr>
          <p:cNvPr id="11267" name="Rectangle 3"/>
          <p:cNvSpPr>
            <a:spLocks noGrp="1" noChangeArrowheads="1"/>
          </p:cNvSpPr>
          <p:nvPr>
            <p:ph type="body" idx="1"/>
          </p:nvPr>
        </p:nvSpPr>
        <p:spPr>
          <a:xfrm>
            <a:off x="228600" y="1600200"/>
            <a:ext cx="8305800" cy="4800600"/>
          </a:xfrm>
        </p:spPr>
        <p:txBody>
          <a:bodyPr/>
          <a:lstStyle/>
          <a:p>
            <a:pPr>
              <a:lnSpc>
                <a:spcPct val="90000"/>
              </a:lnSpc>
              <a:buFontTx/>
              <a:buNone/>
            </a:pPr>
            <a:r>
              <a:rPr lang="en-US" dirty="0"/>
              <a:t>	</a:t>
            </a:r>
            <a:r>
              <a:rPr lang="en-US" dirty="0" smtClean="0"/>
              <a:t>Copy the following into your notebook:</a:t>
            </a:r>
          </a:p>
          <a:p>
            <a:pPr>
              <a:lnSpc>
                <a:spcPct val="90000"/>
              </a:lnSpc>
              <a:buFontTx/>
              <a:buNone/>
            </a:pPr>
            <a:endParaRPr lang="en-US" sz="1400" b="1" dirty="0"/>
          </a:p>
          <a:p>
            <a:pPr>
              <a:lnSpc>
                <a:spcPct val="90000"/>
              </a:lnSpc>
              <a:buFontTx/>
              <a:buNone/>
            </a:pPr>
            <a:endParaRPr lang="en-US" sz="1400" b="1" dirty="0"/>
          </a:p>
          <a:p>
            <a:pPr>
              <a:lnSpc>
                <a:spcPct val="90000"/>
              </a:lnSpc>
              <a:buFontTx/>
              <a:buNone/>
            </a:pPr>
            <a:r>
              <a:rPr lang="en-US" sz="2800" b="1" dirty="0" smtClean="0"/>
              <a:t>I.V.: _______________________________</a:t>
            </a:r>
          </a:p>
          <a:p>
            <a:pPr>
              <a:lnSpc>
                <a:spcPct val="90000"/>
              </a:lnSpc>
              <a:buFontTx/>
              <a:buNone/>
            </a:pPr>
            <a:endParaRPr lang="en-US" sz="1800" b="1" dirty="0"/>
          </a:p>
          <a:p>
            <a:pPr>
              <a:lnSpc>
                <a:spcPct val="90000"/>
              </a:lnSpc>
              <a:buFontTx/>
              <a:buNone/>
            </a:pPr>
            <a:r>
              <a:rPr lang="en-US" sz="2800" b="1" dirty="0" smtClean="0"/>
              <a:t>D.V.: _______________________________</a:t>
            </a:r>
          </a:p>
          <a:p>
            <a:pPr>
              <a:lnSpc>
                <a:spcPct val="90000"/>
              </a:lnSpc>
              <a:buFontTx/>
              <a:buNone/>
            </a:pPr>
            <a:endParaRPr lang="en-US" sz="1800" b="1" dirty="0"/>
          </a:p>
          <a:p>
            <a:pPr>
              <a:lnSpc>
                <a:spcPct val="90000"/>
              </a:lnSpc>
              <a:buFontTx/>
              <a:buNone/>
            </a:pPr>
            <a:r>
              <a:rPr lang="en-US" sz="2800" b="1" dirty="0" smtClean="0"/>
              <a:t>Constants (2): ________________________</a:t>
            </a:r>
          </a:p>
          <a:p>
            <a:pPr>
              <a:lnSpc>
                <a:spcPct val="90000"/>
              </a:lnSpc>
              <a:buFontTx/>
              <a:buNone/>
            </a:pPr>
            <a:endParaRPr lang="en-US" sz="1800" b="1" dirty="0"/>
          </a:p>
          <a:p>
            <a:pPr>
              <a:lnSpc>
                <a:spcPct val="90000"/>
              </a:lnSpc>
              <a:buFontTx/>
              <a:buNone/>
            </a:pPr>
            <a:r>
              <a:rPr lang="en-US" sz="2800" b="1" dirty="0"/>
              <a:t>Control:</a:t>
            </a:r>
            <a:r>
              <a:rPr lang="en-US" sz="2800" b="1" dirty="0" smtClean="0"/>
              <a:t>______________________________</a:t>
            </a:r>
            <a:endParaRPr lang="en-US" sz="2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17</a:t>
            </a:fld>
            <a:endParaRPr lang="en-US"/>
          </a:p>
        </p:txBody>
      </p:sp>
    </p:spTree>
    <p:extLst>
      <p:ext uri="{BB962C8B-B14F-4D97-AF65-F5344CB8AC3E}">
        <p14:creationId xmlns:p14="http://schemas.microsoft.com/office/powerpoint/2010/main" val="6946918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85800"/>
            <a:ext cx="7772400" cy="762000"/>
          </a:xfrm>
        </p:spPr>
        <p:txBody>
          <a:bodyPr/>
          <a:lstStyle/>
          <a:p>
            <a:r>
              <a:rPr lang="en-US" sz="3200" b="1" i="1" dirty="0">
                <a:solidFill>
                  <a:schemeClr val="tx2"/>
                </a:solidFill>
              </a:rPr>
              <a:t>R</a:t>
            </a:r>
            <a:r>
              <a:rPr lang="en-US" sz="3200" b="1" i="1" dirty="0" smtClean="0">
                <a:solidFill>
                  <a:schemeClr val="tx2"/>
                </a:solidFill>
              </a:rPr>
              <a:t>ead </a:t>
            </a:r>
            <a:r>
              <a:rPr lang="en-US" sz="3200" b="1" i="1" dirty="0">
                <a:solidFill>
                  <a:schemeClr val="tx2"/>
                </a:solidFill>
              </a:rPr>
              <a:t>the following </a:t>
            </a:r>
            <a:r>
              <a:rPr lang="en-US" sz="3200" b="1" i="1" dirty="0" smtClean="0">
                <a:solidFill>
                  <a:schemeClr val="tx2"/>
                </a:solidFill>
              </a:rPr>
              <a:t>experiment.</a:t>
            </a:r>
            <a:br>
              <a:rPr lang="en-US" sz="3200" b="1" i="1" dirty="0" smtClean="0">
                <a:solidFill>
                  <a:schemeClr val="tx2"/>
                </a:solidFill>
              </a:rPr>
            </a:br>
            <a:r>
              <a:rPr lang="en-US" sz="3200" b="1" i="1" dirty="0" smtClean="0">
                <a:solidFill>
                  <a:schemeClr val="tx2"/>
                </a:solidFill>
              </a:rPr>
              <a:t>Fill in the blanks you just made.</a:t>
            </a:r>
            <a:endParaRPr lang="en-US" sz="3200" b="1" i="1" dirty="0">
              <a:solidFill>
                <a:schemeClr val="tx2"/>
              </a:solidFill>
            </a:endParaRPr>
          </a:p>
        </p:txBody>
      </p:sp>
      <p:sp>
        <p:nvSpPr>
          <p:cNvPr id="11267" name="Rectangle 3"/>
          <p:cNvSpPr>
            <a:spLocks noGrp="1" noChangeArrowheads="1"/>
          </p:cNvSpPr>
          <p:nvPr>
            <p:ph type="body" idx="1"/>
          </p:nvPr>
        </p:nvSpPr>
        <p:spPr>
          <a:xfrm>
            <a:off x="457200" y="1676400"/>
            <a:ext cx="8077200" cy="4724400"/>
          </a:xfrm>
        </p:spPr>
        <p:txBody>
          <a:bodyPr/>
          <a:lstStyle/>
          <a:p>
            <a:pPr>
              <a:lnSpc>
                <a:spcPct val="90000"/>
              </a:lnSpc>
            </a:pPr>
            <a:r>
              <a:rPr lang="en-US" b="1" dirty="0" smtClean="0"/>
              <a:t>Elizabeth </a:t>
            </a:r>
            <a:r>
              <a:rPr lang="en-US" b="1" dirty="0"/>
              <a:t>wanted to test </a:t>
            </a:r>
            <a:r>
              <a:rPr lang="en-US" b="1" dirty="0" smtClean="0"/>
              <a:t>if temperature </a:t>
            </a:r>
            <a:r>
              <a:rPr lang="en-US" b="1" dirty="0"/>
              <a:t>affected how fast milk goes bad and curdles. </a:t>
            </a:r>
            <a:endParaRPr lang="en-US" b="1" dirty="0" smtClean="0"/>
          </a:p>
          <a:p>
            <a:pPr>
              <a:lnSpc>
                <a:spcPct val="90000"/>
              </a:lnSpc>
            </a:pPr>
            <a:r>
              <a:rPr lang="en-US" b="1" dirty="0" smtClean="0"/>
              <a:t>She </a:t>
            </a:r>
            <a:r>
              <a:rPr lang="en-US" b="1" dirty="0"/>
              <a:t>left 4 oz. of milk in a room temperature closet, a fridge, and </a:t>
            </a:r>
            <a:r>
              <a:rPr lang="en-US" b="1" dirty="0" smtClean="0"/>
              <a:t>a 150°F oven. </a:t>
            </a:r>
          </a:p>
          <a:p>
            <a:pPr>
              <a:lnSpc>
                <a:spcPct val="90000"/>
              </a:lnSpc>
            </a:pPr>
            <a:r>
              <a:rPr lang="en-US" b="1" dirty="0" smtClean="0"/>
              <a:t>She </a:t>
            </a:r>
            <a:r>
              <a:rPr lang="en-US" b="1" dirty="0"/>
              <a:t>then measured how rotten the milk was after 10 days. </a:t>
            </a:r>
          </a:p>
          <a:p>
            <a:pPr>
              <a:lnSpc>
                <a:spcPct val="90000"/>
              </a:lnSpc>
              <a:buFontTx/>
              <a:buNone/>
            </a:pPr>
            <a:endParaRPr lang="en-US" sz="12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18</a:t>
            </a:fld>
            <a:endParaRPr lang="en-US"/>
          </a:p>
        </p:txBody>
      </p:sp>
    </p:spTree>
    <p:extLst>
      <p:ext uri="{BB962C8B-B14F-4D97-AF65-F5344CB8AC3E}">
        <p14:creationId xmlns:p14="http://schemas.microsoft.com/office/powerpoint/2010/main" val="86958435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85800"/>
            <a:ext cx="7772400" cy="762000"/>
          </a:xfrm>
        </p:spPr>
        <p:txBody>
          <a:bodyPr/>
          <a:lstStyle/>
          <a:p>
            <a:r>
              <a:rPr lang="en-US" sz="3200" b="1" dirty="0" smtClean="0">
                <a:solidFill>
                  <a:schemeClr val="tx2"/>
                </a:solidFill>
              </a:rPr>
              <a:t>Practice</a:t>
            </a:r>
            <a:r>
              <a:rPr lang="en-US" sz="3200" b="1" i="1" dirty="0" smtClean="0">
                <a:solidFill>
                  <a:schemeClr val="tx2"/>
                </a:solidFill>
              </a:rPr>
              <a:t> ANSWERS</a:t>
            </a:r>
            <a:endParaRPr lang="en-US" sz="3200" b="1" i="1" dirty="0">
              <a:solidFill>
                <a:schemeClr val="tx2"/>
              </a:solidFill>
            </a:endParaRPr>
          </a:p>
        </p:txBody>
      </p:sp>
      <p:sp>
        <p:nvSpPr>
          <p:cNvPr id="11267" name="Rectangle 3"/>
          <p:cNvSpPr>
            <a:spLocks noGrp="1" noChangeArrowheads="1"/>
          </p:cNvSpPr>
          <p:nvPr>
            <p:ph type="body" idx="1"/>
          </p:nvPr>
        </p:nvSpPr>
        <p:spPr>
          <a:xfrm>
            <a:off x="228600" y="1600200"/>
            <a:ext cx="8305800" cy="4800600"/>
          </a:xfrm>
        </p:spPr>
        <p:txBody>
          <a:bodyPr/>
          <a:lstStyle/>
          <a:p>
            <a:pPr>
              <a:lnSpc>
                <a:spcPct val="90000"/>
              </a:lnSpc>
              <a:buFontTx/>
              <a:buNone/>
            </a:pPr>
            <a:r>
              <a:rPr lang="en-US" dirty="0" smtClean="0"/>
              <a:t>	What answers did you come up with?</a:t>
            </a:r>
          </a:p>
          <a:p>
            <a:pPr>
              <a:lnSpc>
                <a:spcPct val="90000"/>
              </a:lnSpc>
              <a:buFontTx/>
              <a:buNone/>
            </a:pPr>
            <a:endParaRPr lang="en-US" sz="1400" b="1" dirty="0"/>
          </a:p>
          <a:p>
            <a:pPr>
              <a:lnSpc>
                <a:spcPct val="90000"/>
              </a:lnSpc>
              <a:buFontTx/>
              <a:buNone/>
            </a:pPr>
            <a:endParaRPr lang="en-US" sz="1400" b="1" dirty="0"/>
          </a:p>
          <a:p>
            <a:pPr>
              <a:lnSpc>
                <a:spcPct val="90000"/>
              </a:lnSpc>
              <a:buFontTx/>
              <a:buNone/>
            </a:pPr>
            <a:r>
              <a:rPr lang="en-US" sz="2800" b="1" dirty="0" smtClean="0"/>
              <a:t>I.V.: ____Temperature_________________</a:t>
            </a:r>
          </a:p>
          <a:p>
            <a:pPr>
              <a:lnSpc>
                <a:spcPct val="90000"/>
              </a:lnSpc>
              <a:buFontTx/>
              <a:buNone/>
            </a:pPr>
            <a:endParaRPr lang="en-US" sz="1800" b="1" dirty="0"/>
          </a:p>
          <a:p>
            <a:pPr>
              <a:lnSpc>
                <a:spcPct val="90000"/>
              </a:lnSpc>
              <a:buFontTx/>
              <a:buNone/>
            </a:pPr>
            <a:r>
              <a:rPr lang="en-US" sz="2800" b="1" dirty="0" smtClean="0"/>
              <a:t>D.V.: ___Milk (How Rotten)______________</a:t>
            </a:r>
          </a:p>
          <a:p>
            <a:pPr>
              <a:lnSpc>
                <a:spcPct val="90000"/>
              </a:lnSpc>
              <a:buFontTx/>
              <a:buNone/>
            </a:pPr>
            <a:endParaRPr lang="en-US" sz="1800" b="1" dirty="0"/>
          </a:p>
          <a:p>
            <a:pPr>
              <a:lnSpc>
                <a:spcPct val="90000"/>
              </a:lnSpc>
              <a:buFontTx/>
              <a:buNone/>
            </a:pPr>
            <a:r>
              <a:rPr lang="en-US" sz="2800" b="1" dirty="0" smtClean="0"/>
              <a:t>Constants (2): _Brand of Milk, Container_</a:t>
            </a:r>
          </a:p>
          <a:p>
            <a:pPr>
              <a:lnSpc>
                <a:spcPct val="90000"/>
              </a:lnSpc>
              <a:buFontTx/>
              <a:buNone/>
            </a:pPr>
            <a:endParaRPr lang="en-US" sz="1800" b="1" dirty="0"/>
          </a:p>
          <a:p>
            <a:pPr>
              <a:lnSpc>
                <a:spcPct val="90000"/>
              </a:lnSpc>
              <a:buFontTx/>
              <a:buNone/>
            </a:pPr>
            <a:r>
              <a:rPr lang="en-US" sz="2800" b="1" dirty="0" err="1"/>
              <a:t>Control:</a:t>
            </a:r>
            <a:r>
              <a:rPr lang="en-US" sz="2800" b="1" dirty="0" err="1" smtClean="0"/>
              <a:t>___The</a:t>
            </a:r>
            <a:r>
              <a:rPr lang="en-US" sz="2800" b="1" dirty="0" smtClean="0"/>
              <a:t> milk in the Fridge_____</a:t>
            </a:r>
            <a:endParaRPr lang="en-US" sz="2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19</a:t>
            </a:fld>
            <a:endParaRPr lang="en-US"/>
          </a:p>
        </p:txBody>
      </p:sp>
    </p:spTree>
    <p:extLst>
      <p:ext uri="{BB962C8B-B14F-4D97-AF65-F5344CB8AC3E}">
        <p14:creationId xmlns:p14="http://schemas.microsoft.com/office/powerpoint/2010/main" val="11468592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Learning Target</a:t>
            </a:r>
            <a:endParaRPr lang="en-US" b="1" u="sng" dirty="0">
              <a:effectLst>
                <a:outerShdw blurRad="38100" dist="38100" dir="2700000" algn="tl">
                  <a:srgbClr val="C0C0C0"/>
                </a:outerShdw>
              </a:effectLst>
            </a:endParaRPr>
          </a:p>
        </p:txBody>
      </p:sp>
      <p:sp>
        <p:nvSpPr>
          <p:cNvPr id="7171" name="Rectangle 3"/>
          <p:cNvSpPr>
            <a:spLocks noGrp="1" noChangeArrowheads="1"/>
          </p:cNvSpPr>
          <p:nvPr>
            <p:ph type="body" idx="1"/>
          </p:nvPr>
        </p:nvSpPr>
        <p:spPr>
          <a:xfrm>
            <a:off x="685800" y="1905000"/>
            <a:ext cx="7696200" cy="4572000"/>
          </a:xfrm>
        </p:spPr>
        <p:txBody>
          <a:bodyPr/>
          <a:lstStyle/>
          <a:p>
            <a:pPr marL="0" indent="0">
              <a:lnSpc>
                <a:spcPct val="90000"/>
              </a:lnSpc>
              <a:buNone/>
            </a:pPr>
            <a:r>
              <a:rPr lang="en-US" sz="3600" dirty="0"/>
              <a:t>(Write it down</a:t>
            </a:r>
            <a:r>
              <a:rPr lang="en-US" sz="3600" dirty="0" smtClean="0"/>
              <a:t>)</a:t>
            </a:r>
          </a:p>
          <a:p>
            <a:pPr marL="0" indent="0">
              <a:lnSpc>
                <a:spcPct val="90000"/>
              </a:lnSpc>
              <a:buNone/>
            </a:pPr>
            <a:endParaRPr lang="en-US" sz="1800" dirty="0"/>
          </a:p>
          <a:p>
            <a:pPr marL="0" indent="0">
              <a:lnSpc>
                <a:spcPct val="90000"/>
              </a:lnSpc>
              <a:buNone/>
            </a:pPr>
            <a:r>
              <a:rPr lang="en-US" sz="3600" dirty="0" smtClean="0"/>
              <a:t>Learning Target: I can understand and identify independent variables, dependent variables, constants, and controls.</a:t>
            </a:r>
          </a:p>
          <a:p>
            <a:pPr marL="0" indent="0">
              <a:lnSpc>
                <a:spcPct val="90000"/>
              </a:lnSpc>
              <a:buNone/>
            </a:pPr>
            <a:endParaRPr lang="en-US" sz="3600" dirty="0"/>
          </a:p>
          <a:p>
            <a:pPr>
              <a:lnSpc>
                <a:spcPct val="90000"/>
              </a:lnSpc>
              <a:buFontTx/>
              <a:buNone/>
            </a:pPr>
            <a:endParaRPr lang="en-US" sz="18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a:t>
            </a:fld>
            <a:endParaRPr lang="en-US"/>
          </a:p>
        </p:txBody>
      </p:sp>
    </p:spTree>
    <p:extLst>
      <p:ext uri="{BB962C8B-B14F-4D97-AF65-F5344CB8AC3E}">
        <p14:creationId xmlns:p14="http://schemas.microsoft.com/office/powerpoint/2010/main" val="42559380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153400" cy="1600200"/>
          </a:xfrm>
        </p:spPr>
        <p:txBody>
          <a:bodyPr/>
          <a:lstStyle/>
          <a:p>
            <a:r>
              <a:rPr lang="en-US" sz="3600" u="sng" dirty="0" smtClean="0"/>
              <a:t>Simpsons &amp; SpongeBob</a:t>
            </a:r>
            <a:r>
              <a:rPr lang="en-US" sz="4000" u="sng" dirty="0"/>
              <a:t> </a:t>
            </a:r>
            <a:r>
              <a:rPr lang="en-US" sz="4000" u="sng" dirty="0" smtClean="0"/>
              <a:t>Practice</a:t>
            </a:r>
            <a:br>
              <a:rPr lang="en-US" sz="4000" u="sng" dirty="0" smtClean="0"/>
            </a:br>
            <a:r>
              <a:rPr lang="en-US" sz="4000" dirty="0" smtClean="0"/>
              <a:t>- </a:t>
            </a:r>
            <a:r>
              <a:rPr lang="en-US" sz="3200" dirty="0" smtClean="0"/>
              <a:t>Copy this chart into your notebook</a:t>
            </a:r>
            <a:br>
              <a:rPr lang="en-US" sz="3200" dirty="0" smtClean="0"/>
            </a:br>
            <a:r>
              <a:rPr lang="en-US" sz="3200" dirty="0" smtClean="0"/>
              <a:t>- It should take a whole page (</a:t>
            </a:r>
            <a:r>
              <a:rPr lang="en-US" sz="3200" b="1" dirty="0" smtClean="0"/>
              <a:t>sideways</a:t>
            </a:r>
            <a:r>
              <a:rPr lang="en-US" sz="3200" dirty="0" smtClean="0"/>
              <a:t>)</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6793889"/>
              </p:ext>
            </p:extLst>
          </p:nvPr>
        </p:nvGraphicFramePr>
        <p:xfrm>
          <a:off x="0" y="2286000"/>
          <a:ext cx="9144000" cy="457200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1143000">
                <a:tc>
                  <a:txBody>
                    <a:bodyPr/>
                    <a:lstStyle/>
                    <a:p>
                      <a:pPr algn="ctr"/>
                      <a:r>
                        <a:rPr lang="en-US" sz="2400" dirty="0" smtClean="0">
                          <a:solidFill>
                            <a:srgbClr val="000000"/>
                          </a:solidFill>
                        </a:rPr>
                        <a:t>Experiment</a:t>
                      </a:r>
                    </a:p>
                    <a:p>
                      <a:pPr algn="ctr"/>
                      <a:r>
                        <a:rPr lang="en-US" sz="2400" dirty="0" smtClean="0">
                          <a:solidFill>
                            <a:srgbClr val="000000"/>
                          </a:solidFill>
                        </a:rPr>
                        <a:t>Name</a:t>
                      </a:r>
                      <a:endParaRPr lang="en-US" sz="2400" dirty="0">
                        <a:solidFill>
                          <a:srgbClr val="000000"/>
                        </a:solidFill>
                      </a:endParaRPr>
                    </a:p>
                  </a:txBody>
                  <a:tcPr>
                    <a:solidFill>
                      <a:schemeClr val="bg2"/>
                    </a:solidFill>
                  </a:tcPr>
                </a:tc>
                <a:tc>
                  <a:txBody>
                    <a:bodyPr/>
                    <a:lstStyle/>
                    <a:p>
                      <a:pPr algn="ctr"/>
                      <a:r>
                        <a:rPr lang="en-US" sz="2400" dirty="0" smtClean="0">
                          <a:solidFill>
                            <a:srgbClr val="000000"/>
                          </a:solidFill>
                        </a:rPr>
                        <a:t>I.V.</a:t>
                      </a:r>
                      <a:endParaRPr lang="en-US" sz="2400" dirty="0">
                        <a:solidFill>
                          <a:srgbClr val="000000"/>
                        </a:solidFill>
                      </a:endParaRPr>
                    </a:p>
                  </a:txBody>
                  <a:tcPr>
                    <a:solidFill>
                      <a:schemeClr val="bg2"/>
                    </a:solidFill>
                  </a:tcPr>
                </a:tc>
                <a:tc>
                  <a:txBody>
                    <a:bodyPr/>
                    <a:lstStyle/>
                    <a:p>
                      <a:pPr algn="ctr"/>
                      <a:r>
                        <a:rPr lang="en-US" sz="2400" dirty="0" smtClean="0">
                          <a:solidFill>
                            <a:srgbClr val="000000"/>
                          </a:solidFill>
                        </a:rPr>
                        <a:t>D.V.</a:t>
                      </a:r>
                      <a:endParaRPr lang="en-US" sz="2400" dirty="0">
                        <a:solidFill>
                          <a:srgbClr val="000000"/>
                        </a:solidFill>
                      </a:endParaRPr>
                    </a:p>
                  </a:txBody>
                  <a:tcPr>
                    <a:solidFill>
                      <a:schemeClr val="bg2"/>
                    </a:solidFill>
                  </a:tcPr>
                </a:tc>
                <a:tc>
                  <a:txBody>
                    <a:bodyPr/>
                    <a:lstStyle/>
                    <a:p>
                      <a:pPr algn="ctr"/>
                      <a:r>
                        <a:rPr lang="en-US" sz="2400" dirty="0" smtClean="0">
                          <a:solidFill>
                            <a:srgbClr val="000000"/>
                          </a:solidFill>
                        </a:rPr>
                        <a:t>Constant(s)</a:t>
                      </a:r>
                      <a:endParaRPr lang="en-US" sz="2400" dirty="0">
                        <a:solidFill>
                          <a:srgbClr val="000000"/>
                        </a:solidFill>
                      </a:endParaRPr>
                    </a:p>
                  </a:txBody>
                  <a:tcPr>
                    <a:solidFill>
                      <a:schemeClr val="bg2"/>
                    </a:solidFill>
                  </a:tcPr>
                </a:tc>
                <a:tc>
                  <a:txBody>
                    <a:bodyPr/>
                    <a:lstStyle/>
                    <a:p>
                      <a:pPr algn="ctr"/>
                      <a:r>
                        <a:rPr lang="en-US" sz="2400" dirty="0" smtClean="0">
                          <a:solidFill>
                            <a:srgbClr val="000000"/>
                          </a:solidFill>
                        </a:rPr>
                        <a:t>Control</a:t>
                      </a:r>
                      <a:endParaRPr lang="en-US" sz="2400" dirty="0">
                        <a:solidFill>
                          <a:srgbClr val="000000"/>
                        </a:solidFill>
                      </a:endParaRPr>
                    </a:p>
                  </a:txBody>
                  <a:tcPr>
                    <a:solidFill>
                      <a:schemeClr val="bg2"/>
                    </a:solidFill>
                  </a:tcPr>
                </a:tc>
              </a:tr>
              <a:tr h="1143000">
                <a:tc>
                  <a:txBody>
                    <a:bodyPr/>
                    <a:lstStyle/>
                    <a:p>
                      <a:endParaRPr lang="en-US" dirty="0"/>
                    </a:p>
                  </a:txBody>
                  <a:tcPr>
                    <a:solidFill>
                      <a:schemeClr val="bg2"/>
                    </a:solidFill>
                  </a:tcPr>
                </a:tc>
                <a:tc>
                  <a:txBody>
                    <a:bodyPr/>
                    <a:lstStyle/>
                    <a:p>
                      <a:endParaRPr lang="en-US" dirty="0"/>
                    </a:p>
                  </a:txBody>
                  <a:tcPr>
                    <a:solidFill>
                      <a:schemeClr val="bg2"/>
                    </a:solidFill>
                  </a:tcPr>
                </a:tc>
                <a:tc>
                  <a:txBody>
                    <a:bodyPr/>
                    <a:lstStyle/>
                    <a:p>
                      <a:endParaRPr lang="en-US" dirty="0"/>
                    </a:p>
                  </a:txBody>
                  <a:tcPr>
                    <a:solidFill>
                      <a:schemeClr val="bg2"/>
                    </a:solidFill>
                  </a:tcPr>
                </a:tc>
                <a:tc>
                  <a:txBody>
                    <a:bodyPr/>
                    <a:lstStyle/>
                    <a:p>
                      <a:endParaRPr lang="en-US" dirty="0"/>
                    </a:p>
                  </a:txBody>
                  <a:tcPr>
                    <a:solidFill>
                      <a:schemeClr val="bg2"/>
                    </a:solidFill>
                  </a:tcPr>
                </a:tc>
                <a:tc>
                  <a:txBody>
                    <a:bodyPr/>
                    <a:lstStyle/>
                    <a:p>
                      <a:endParaRPr lang="en-US" dirty="0"/>
                    </a:p>
                  </a:txBody>
                  <a:tcPr>
                    <a:solidFill>
                      <a:schemeClr val="bg2"/>
                    </a:solidFill>
                  </a:tcPr>
                </a:tc>
              </a:tr>
              <a:tr h="1143000">
                <a:tc>
                  <a:txBody>
                    <a:bodyPr/>
                    <a:lstStyle/>
                    <a:p>
                      <a:endParaRPr lang="en-US"/>
                    </a:p>
                  </a:txBody>
                  <a:tcPr>
                    <a:solidFill>
                      <a:schemeClr val="bg2"/>
                    </a:solidFill>
                  </a:tcPr>
                </a:tc>
                <a:tc>
                  <a:txBody>
                    <a:bodyPr/>
                    <a:lstStyle/>
                    <a:p>
                      <a:endParaRPr lang="en-US"/>
                    </a:p>
                  </a:txBody>
                  <a:tcPr>
                    <a:solidFill>
                      <a:schemeClr val="bg2"/>
                    </a:solidFill>
                  </a:tcPr>
                </a:tc>
                <a:tc>
                  <a:txBody>
                    <a:bodyPr/>
                    <a:lstStyle/>
                    <a:p>
                      <a:endParaRPr lang="en-US" dirty="0"/>
                    </a:p>
                  </a:txBody>
                  <a:tcPr>
                    <a:solidFill>
                      <a:schemeClr val="bg2"/>
                    </a:solidFill>
                  </a:tcPr>
                </a:tc>
                <a:tc>
                  <a:txBody>
                    <a:bodyPr/>
                    <a:lstStyle/>
                    <a:p>
                      <a:endParaRPr lang="en-US" dirty="0"/>
                    </a:p>
                  </a:txBody>
                  <a:tcPr>
                    <a:solidFill>
                      <a:schemeClr val="bg2"/>
                    </a:solidFill>
                  </a:tcPr>
                </a:tc>
                <a:tc>
                  <a:txBody>
                    <a:bodyPr/>
                    <a:lstStyle/>
                    <a:p>
                      <a:endParaRPr lang="en-US"/>
                    </a:p>
                  </a:txBody>
                  <a:tcPr>
                    <a:solidFill>
                      <a:schemeClr val="bg2"/>
                    </a:solidFill>
                  </a:tcPr>
                </a:tc>
              </a:tr>
              <a:tr h="1143000">
                <a:tc>
                  <a:txBody>
                    <a:bodyPr/>
                    <a:lstStyle/>
                    <a:p>
                      <a:endParaRPr lang="en-US"/>
                    </a:p>
                  </a:txBody>
                  <a:tcPr>
                    <a:solidFill>
                      <a:schemeClr val="bg2"/>
                    </a:solidFill>
                  </a:tcPr>
                </a:tc>
                <a:tc>
                  <a:txBody>
                    <a:bodyPr/>
                    <a:lstStyle/>
                    <a:p>
                      <a:endParaRPr lang="en-US"/>
                    </a:p>
                  </a:txBody>
                  <a:tcPr>
                    <a:solidFill>
                      <a:schemeClr val="bg2"/>
                    </a:solidFill>
                  </a:tcPr>
                </a:tc>
                <a:tc>
                  <a:txBody>
                    <a:bodyPr/>
                    <a:lstStyle/>
                    <a:p>
                      <a:endParaRPr lang="en-US" dirty="0"/>
                    </a:p>
                  </a:txBody>
                  <a:tcPr>
                    <a:solidFill>
                      <a:schemeClr val="bg2"/>
                    </a:solidFill>
                  </a:tcPr>
                </a:tc>
                <a:tc>
                  <a:txBody>
                    <a:bodyPr/>
                    <a:lstStyle/>
                    <a:p>
                      <a:endParaRPr lang="en-US"/>
                    </a:p>
                  </a:txBody>
                  <a:tcPr>
                    <a:solidFill>
                      <a:schemeClr val="bg2"/>
                    </a:solidFill>
                  </a:tcPr>
                </a:tc>
                <a:tc>
                  <a:txBody>
                    <a:bodyPr/>
                    <a:lstStyle/>
                    <a:p>
                      <a:endParaRPr lang="en-US" dirty="0"/>
                    </a:p>
                  </a:txBody>
                  <a:tcPr>
                    <a:solidFill>
                      <a:schemeClr val="bg2"/>
                    </a:solidFill>
                  </a:tcPr>
                </a:tc>
              </a:tr>
            </a:tbl>
          </a:graphicData>
        </a:graphic>
      </p:graphicFrame>
      <p:sp>
        <p:nvSpPr>
          <p:cNvPr id="5" name="Slide Number Placeholder 4"/>
          <p:cNvSpPr>
            <a:spLocks noGrp="1"/>
          </p:cNvSpPr>
          <p:nvPr>
            <p:ph type="sldNum" sz="quarter" idx="12"/>
          </p:nvPr>
        </p:nvSpPr>
        <p:spPr/>
        <p:txBody>
          <a:bodyPr/>
          <a:lstStyle/>
          <a:p>
            <a:fld id="{1EA8CC23-55FE-4820-84A0-788101BF2A31}" type="slidenum">
              <a:rPr lang="en-US" smtClean="0"/>
              <a:pPr/>
              <a:t>20</a:t>
            </a:fld>
            <a:endParaRPr lang="en-US"/>
          </a:p>
        </p:txBody>
      </p:sp>
    </p:spTree>
    <p:extLst>
      <p:ext uri="{BB962C8B-B14F-4D97-AF65-F5344CB8AC3E}">
        <p14:creationId xmlns:p14="http://schemas.microsoft.com/office/powerpoint/2010/main" val="23733579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52400"/>
            <a:ext cx="7772400" cy="762000"/>
          </a:xfrm>
        </p:spPr>
        <p:txBody>
          <a:bodyPr/>
          <a:lstStyle/>
          <a:p>
            <a:r>
              <a:rPr lang="en-US" sz="3600" b="1" dirty="0" smtClean="0">
                <a:solidFill>
                  <a:schemeClr val="tx2"/>
                </a:solidFill>
              </a:rPr>
              <a:t>Experiment Design</a:t>
            </a:r>
            <a:endParaRPr lang="en-US" sz="3600" b="1" i="1" dirty="0">
              <a:solidFill>
                <a:schemeClr val="tx2"/>
              </a:solidFill>
            </a:endParaRPr>
          </a:p>
        </p:txBody>
      </p:sp>
      <p:sp>
        <p:nvSpPr>
          <p:cNvPr id="11267" name="Rectangle 3"/>
          <p:cNvSpPr>
            <a:spLocks noGrp="1" noChangeArrowheads="1"/>
          </p:cNvSpPr>
          <p:nvPr>
            <p:ph type="body" idx="1"/>
          </p:nvPr>
        </p:nvSpPr>
        <p:spPr>
          <a:xfrm>
            <a:off x="228600" y="1066800"/>
            <a:ext cx="8305800" cy="5334000"/>
          </a:xfrm>
        </p:spPr>
        <p:txBody>
          <a:bodyPr/>
          <a:lstStyle/>
          <a:p>
            <a:pPr>
              <a:lnSpc>
                <a:spcPct val="90000"/>
              </a:lnSpc>
            </a:pPr>
            <a:r>
              <a:rPr lang="en-US" dirty="0" smtClean="0"/>
              <a:t>Design your own experiment.</a:t>
            </a:r>
          </a:p>
          <a:p>
            <a:pPr>
              <a:lnSpc>
                <a:spcPct val="90000"/>
              </a:lnSpc>
            </a:pPr>
            <a:r>
              <a:rPr lang="en-US" dirty="0" smtClean="0"/>
              <a:t>Write it down – be detailed!</a:t>
            </a:r>
          </a:p>
          <a:p>
            <a:pPr>
              <a:lnSpc>
                <a:spcPct val="90000"/>
              </a:lnSpc>
            </a:pPr>
            <a:r>
              <a:rPr lang="en-US" dirty="0" smtClean="0"/>
              <a:t>Identify the four items below for your experiment.</a:t>
            </a:r>
          </a:p>
          <a:p>
            <a:pPr>
              <a:lnSpc>
                <a:spcPct val="90000"/>
              </a:lnSpc>
              <a:buFontTx/>
              <a:buNone/>
            </a:pPr>
            <a:endParaRPr lang="en-US" sz="1400" b="1" dirty="0"/>
          </a:p>
          <a:p>
            <a:pPr>
              <a:lnSpc>
                <a:spcPct val="90000"/>
              </a:lnSpc>
              <a:buFontTx/>
              <a:buNone/>
            </a:pPr>
            <a:endParaRPr lang="en-US" sz="1400" b="1" dirty="0"/>
          </a:p>
          <a:p>
            <a:pPr>
              <a:lnSpc>
                <a:spcPct val="90000"/>
              </a:lnSpc>
              <a:buFontTx/>
              <a:buNone/>
            </a:pPr>
            <a:r>
              <a:rPr lang="en-US" sz="2800" b="1" dirty="0" smtClean="0"/>
              <a:t>I.V.: _______________________________</a:t>
            </a:r>
            <a:endParaRPr lang="en-US" sz="1800" b="1" dirty="0"/>
          </a:p>
          <a:p>
            <a:pPr>
              <a:lnSpc>
                <a:spcPct val="90000"/>
              </a:lnSpc>
              <a:buFontTx/>
              <a:buNone/>
            </a:pPr>
            <a:r>
              <a:rPr lang="en-US" sz="2800" b="1" dirty="0" smtClean="0"/>
              <a:t>D.V.: _______________________________</a:t>
            </a:r>
            <a:endParaRPr lang="en-US" sz="1800" b="1" dirty="0"/>
          </a:p>
          <a:p>
            <a:pPr>
              <a:lnSpc>
                <a:spcPct val="90000"/>
              </a:lnSpc>
              <a:buFontTx/>
              <a:buNone/>
            </a:pPr>
            <a:r>
              <a:rPr lang="en-US" sz="2800" b="1" dirty="0" smtClean="0"/>
              <a:t>Constants (2): ________________________</a:t>
            </a:r>
            <a:endParaRPr lang="en-US" sz="1800" b="1" dirty="0"/>
          </a:p>
          <a:p>
            <a:pPr>
              <a:lnSpc>
                <a:spcPct val="90000"/>
              </a:lnSpc>
              <a:buFontTx/>
              <a:buNone/>
            </a:pPr>
            <a:r>
              <a:rPr lang="en-US" sz="2800" b="1" dirty="0"/>
              <a:t>Control:</a:t>
            </a:r>
            <a:r>
              <a:rPr lang="en-US" sz="2800" b="1" dirty="0" smtClean="0"/>
              <a:t>______________________________</a:t>
            </a:r>
            <a:endParaRPr lang="en-US" sz="2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21</a:t>
            </a:fld>
            <a:endParaRPr lang="en-US"/>
          </a:p>
        </p:txBody>
      </p:sp>
    </p:spTree>
    <p:extLst>
      <p:ext uri="{BB962C8B-B14F-4D97-AF65-F5344CB8AC3E}">
        <p14:creationId xmlns:p14="http://schemas.microsoft.com/office/powerpoint/2010/main" val="42722357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52400"/>
            <a:ext cx="7772400" cy="762000"/>
          </a:xfrm>
        </p:spPr>
        <p:txBody>
          <a:bodyPr/>
          <a:lstStyle/>
          <a:p>
            <a:r>
              <a:rPr lang="en-US" sz="3600" b="1" dirty="0" smtClean="0">
                <a:solidFill>
                  <a:schemeClr val="tx2"/>
                </a:solidFill>
              </a:rPr>
              <a:t>Venn Diagram</a:t>
            </a:r>
            <a:endParaRPr lang="en-US" sz="3600" b="1" i="1" dirty="0">
              <a:solidFill>
                <a:schemeClr val="tx2"/>
              </a:solidFill>
            </a:endParaRPr>
          </a:p>
        </p:txBody>
      </p:sp>
      <p:sp>
        <p:nvSpPr>
          <p:cNvPr id="11267" name="Rectangle 3"/>
          <p:cNvSpPr>
            <a:spLocks noGrp="1" noChangeArrowheads="1"/>
          </p:cNvSpPr>
          <p:nvPr>
            <p:ph type="body" idx="1"/>
          </p:nvPr>
        </p:nvSpPr>
        <p:spPr>
          <a:xfrm>
            <a:off x="228600" y="1066800"/>
            <a:ext cx="8153400" cy="5334000"/>
          </a:xfrm>
        </p:spPr>
        <p:txBody>
          <a:bodyPr/>
          <a:lstStyle/>
          <a:p>
            <a:pPr>
              <a:lnSpc>
                <a:spcPct val="90000"/>
              </a:lnSpc>
            </a:pPr>
            <a:r>
              <a:rPr lang="en-US" sz="3600" dirty="0" smtClean="0"/>
              <a:t>Turn our Plant Experiment into Venn Diagram:</a:t>
            </a:r>
          </a:p>
          <a:p>
            <a:pPr>
              <a:lnSpc>
                <a:spcPct val="90000"/>
              </a:lnSpc>
            </a:pPr>
            <a:endParaRPr lang="en-US" sz="1200" dirty="0" smtClean="0"/>
          </a:p>
          <a:p>
            <a:pPr lvl="1">
              <a:lnSpc>
                <a:spcPct val="90000"/>
              </a:lnSpc>
            </a:pPr>
            <a:r>
              <a:rPr lang="en-US" sz="3200" dirty="0" smtClean="0"/>
              <a:t>Each </a:t>
            </a:r>
            <a:r>
              <a:rPr lang="en-US" sz="3200" b="1" dirty="0" smtClean="0"/>
              <a:t>test group</a:t>
            </a:r>
            <a:r>
              <a:rPr lang="en-US" sz="3200" dirty="0" smtClean="0"/>
              <a:t> should be a circle</a:t>
            </a:r>
          </a:p>
          <a:p>
            <a:pPr lvl="1">
              <a:lnSpc>
                <a:spcPct val="90000"/>
              </a:lnSpc>
            </a:pPr>
            <a:endParaRPr lang="en-US" sz="1200" dirty="0" smtClean="0"/>
          </a:p>
          <a:p>
            <a:pPr lvl="1">
              <a:lnSpc>
                <a:spcPct val="90000"/>
              </a:lnSpc>
            </a:pPr>
            <a:r>
              <a:rPr lang="en-US" sz="3200" dirty="0" smtClean="0"/>
              <a:t>All </a:t>
            </a:r>
            <a:r>
              <a:rPr lang="en-US" sz="3200" b="1" dirty="0" smtClean="0"/>
              <a:t>constants</a:t>
            </a:r>
            <a:r>
              <a:rPr lang="en-US" sz="3200" dirty="0" smtClean="0"/>
              <a:t> should be the same for both, so they go in the center.</a:t>
            </a:r>
          </a:p>
          <a:p>
            <a:pPr>
              <a:lnSpc>
                <a:spcPct val="90000"/>
              </a:lnSpc>
              <a:buFontTx/>
              <a:buNone/>
            </a:pPr>
            <a:endParaRPr lang="en-US" sz="1400" b="1" dirty="0"/>
          </a:p>
          <a:p>
            <a:pPr>
              <a:lnSpc>
                <a:spcPct val="90000"/>
              </a:lnSpc>
              <a:buFontTx/>
              <a:buNone/>
            </a:pPr>
            <a:endParaRPr lang="en-US" sz="14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22</a:t>
            </a:fld>
            <a:endParaRPr lang="en-US"/>
          </a:p>
        </p:txBody>
      </p:sp>
    </p:spTree>
    <p:extLst>
      <p:ext uri="{BB962C8B-B14F-4D97-AF65-F5344CB8AC3E}">
        <p14:creationId xmlns:p14="http://schemas.microsoft.com/office/powerpoint/2010/main" val="286941882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457200" y="228600"/>
            <a:ext cx="8077200" cy="5451475"/>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Krusty Krabs Breath Mints</a:t>
            </a:r>
          </a:p>
          <a:p>
            <a:r>
              <a:rPr lang="en-US" sz="2200"/>
              <a:t>Mr. Krabs created a secret ingredient for a breath mint that he thinks will “cure” the bad breath people get from eating crabby patties at the Krusty Krab. He asked 100 customers with a history of bad breath to try his new breath mint. He had fifty customers (Group A) eat a breath mint after they finished eating a crabby patty.The other fifty (Group B) also received a breath mint after they finished the sandwich, however, it was just a regular breath mint and did not have the secret ingredient. Both groups were told that they were getting the breath mint that would cure their bad breath. Two hours after eating the crabby patties, thirty customers in Group A and ten customers in Group B reported having better breath than they normally had after eating crabby</a:t>
            </a:r>
          </a:p>
          <a:p>
            <a:r>
              <a:rPr lang="en-US" sz="2200"/>
              <a:t>patties.</a:t>
            </a:r>
          </a:p>
        </p:txBody>
      </p:sp>
      <p:pic>
        <p:nvPicPr>
          <p:cNvPr id="25605" name="Picture 5"/>
          <p:cNvPicPr>
            <a:picLocks noChangeAspect="1" noChangeArrowheads="1"/>
          </p:cNvPicPr>
          <p:nvPr/>
        </p:nvPicPr>
        <p:blipFill>
          <a:blip r:embed="rId2" cstate="print"/>
          <a:srcRect/>
          <a:stretch>
            <a:fillRect/>
          </a:stretch>
        </p:blipFill>
        <p:spPr bwMode="auto">
          <a:xfrm>
            <a:off x="5943600" y="4953000"/>
            <a:ext cx="1644650" cy="1752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23</a:t>
            </a:fld>
            <a:endParaRPr 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810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SpongeBob Clean Pants</a:t>
            </a:r>
          </a:p>
          <a:p>
            <a:r>
              <a:rPr lang="en-US" sz="2200"/>
              <a:t>SpongeBob noticed that his favorite pants were not as clean as they used to be. His friend Sandy told him that</a:t>
            </a:r>
          </a:p>
          <a:p>
            <a:r>
              <a:rPr lang="en-US" sz="2200"/>
              <a:t>he should try using Clean-O detergent, a new laundry soap she found at Sail-Mart. SpongeBob made sure to wash one pair of pants in plain water and another pair in water with the Clean-O detergent. After washing both pairs of pants a total of three times, the pants washed in the Clean-O detergent did not appear to be any cleaner than the pants washed in plain water.</a:t>
            </a:r>
          </a:p>
        </p:txBody>
      </p:sp>
      <p:pic>
        <p:nvPicPr>
          <p:cNvPr id="26628" name="Picture 4"/>
          <p:cNvPicPr>
            <a:picLocks noChangeAspect="1" noChangeArrowheads="1"/>
          </p:cNvPicPr>
          <p:nvPr/>
        </p:nvPicPr>
        <p:blipFill>
          <a:blip r:embed="rId2" cstate="print"/>
          <a:srcRect/>
          <a:stretch>
            <a:fillRect/>
          </a:stretch>
        </p:blipFill>
        <p:spPr bwMode="auto">
          <a:xfrm>
            <a:off x="5638800" y="4191000"/>
            <a:ext cx="2347913"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572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Squidward’s Symphony</a:t>
            </a:r>
          </a:p>
          <a:p>
            <a:r>
              <a:rPr lang="en-US" sz="2200"/>
              <a:t>Squidward loves playing his clarinet and believes it attracts more jellyfish than any other instrument he</a:t>
            </a:r>
          </a:p>
          <a:p>
            <a:r>
              <a:rPr lang="en-US" sz="2200"/>
              <a:t>has played. In order to test his hypothesis, Squidward played a song on his clarinet for a total of 5 minutes and counted the number of jellyfish he saw in his front yard. He played the song a total of 3 times on his clarinet and repeated the experiment using a flute and a guitar. He also recorded the number of jellyfish he observed when he was not playing an instrument. </a:t>
            </a:r>
          </a:p>
        </p:txBody>
      </p:sp>
      <p:pic>
        <p:nvPicPr>
          <p:cNvPr id="27651" name="Picture 3"/>
          <p:cNvPicPr>
            <a:picLocks noChangeAspect="1" noChangeArrowheads="1"/>
          </p:cNvPicPr>
          <p:nvPr/>
        </p:nvPicPr>
        <p:blipFill>
          <a:blip r:embed="rId2" cstate="print"/>
          <a:srcRect/>
          <a:stretch>
            <a:fillRect/>
          </a:stretch>
        </p:blipFill>
        <p:spPr bwMode="auto">
          <a:xfrm>
            <a:off x="3886200" y="4495800"/>
            <a:ext cx="1157288" cy="22098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25</a:t>
            </a:fld>
            <a:endParaRPr 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81000" y="1143000"/>
            <a:ext cx="8077200" cy="4111625"/>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Super Bubbles</a:t>
            </a:r>
          </a:p>
          <a:p>
            <a:r>
              <a:rPr lang="en-US" sz="2200"/>
              <a:t>Patrick and SpongeBob love to blow bubbles! Patrick found some Super Bubble Soap at Sail-Mart. The ads claim that Super Bubble Soap will produce bubbles that are twice as big as bubbles made with regular bubble soap. Patrick and SpongeBob made up two samples of bubble solution. One sample was made with 5 oz. of Super Bubble Soap and 5 oz. of water, while the other was made with the same amount of water and 5 oz. of regular bubble soap. Patrick and SpongeBob used their favorite bubble wands to blow 10 different bubbles and did their best to measure the diameter of each one. </a:t>
            </a:r>
          </a:p>
        </p:txBody>
      </p:sp>
      <p:pic>
        <p:nvPicPr>
          <p:cNvPr id="28675" name="Picture 3"/>
          <p:cNvPicPr>
            <a:picLocks noChangeAspect="1" noChangeArrowheads="1"/>
          </p:cNvPicPr>
          <p:nvPr/>
        </p:nvPicPr>
        <p:blipFill>
          <a:blip r:embed="rId2" cstate="print"/>
          <a:srcRect/>
          <a:stretch>
            <a:fillRect/>
          </a:stretch>
        </p:blipFill>
        <p:spPr bwMode="auto">
          <a:xfrm>
            <a:off x="5715000" y="4953000"/>
            <a:ext cx="1752600" cy="1752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28600" y="685800"/>
            <a:ext cx="8077200" cy="478155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Patty Power</a:t>
            </a:r>
          </a:p>
          <a:p>
            <a:r>
              <a:rPr lang="en-US" sz="2200"/>
              <a:t>Mr. Krabbs wants to make Bikini Bottoms a nicer place to live. He has created a new sauce that he thinks will reduce the production of body gas associated with eating crabby patties from the Krusty Krab. He recruits 100 customers with a history of gas problems. He has 50 of them (Group A) eat crabby patties with the new sauce. The other 50 (Group B) eat crabby patties with sauce that looks just like new sauce but is really just mixture of mayonnaise and food coloring. Both groups were told that they were getting the sauce that would reduce gas production. Two hours after eating the crabby patties, 30 customers in group A reported having fewer gas problems and 8 customers in group B reported having fewer gas problems</a:t>
            </a:r>
            <a:r>
              <a:rPr lang="en-US"/>
              <a:t>.</a:t>
            </a:r>
          </a:p>
        </p:txBody>
      </p:sp>
      <p:sp>
        <p:nvSpPr>
          <p:cNvPr id="2" name="Slide Number Placeholder 1"/>
          <p:cNvSpPr>
            <a:spLocks noGrp="1"/>
          </p:cNvSpPr>
          <p:nvPr>
            <p:ph type="sldNum" sz="quarter" idx="12"/>
          </p:nvPr>
        </p:nvSpPr>
        <p:spPr/>
        <p:txBody>
          <a:bodyPr/>
          <a:lstStyle/>
          <a:p>
            <a:fld id="{1EA8CC23-55FE-4820-84A0-788101BF2A31}" type="slidenum">
              <a:rPr lang="en-US" smtClean="0"/>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2286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Slimotosis</a:t>
            </a:r>
          </a:p>
          <a:p>
            <a:r>
              <a:rPr lang="en-US" sz="2200"/>
              <a:t>Sponge Bob notices that his pal Gary is suffering from slimotosis, which occurs when the shell develops a nasty slime and gives off a horrible odor. His friend Patrick tells him that rubbing seaweed on the shell is the perfect cure, while Sandy says that drinking Dr. Kelp will be a better cure. Sponge Bob decides to test this cure by rubbing Gary with seaweed for 1 week and having him drink Dr. Kelp.</a:t>
            </a:r>
          </a:p>
          <a:p>
            <a:r>
              <a:rPr lang="en-US" sz="2200"/>
              <a:t>After a week of treatment, the slime is gone and Gary’s shell smells better.</a:t>
            </a:r>
          </a:p>
        </p:txBody>
      </p:sp>
      <p:sp>
        <p:nvSpPr>
          <p:cNvPr id="2" name="Slide Number Placeholder 1"/>
          <p:cNvSpPr>
            <a:spLocks noGrp="1"/>
          </p:cNvSpPr>
          <p:nvPr>
            <p:ph type="sldNum" sz="quarter" idx="12"/>
          </p:nvPr>
        </p:nvSpPr>
        <p:spPr/>
        <p:txBody>
          <a:bodyPr/>
          <a:lstStyle/>
          <a:p>
            <a:fld id="{1EA8CC23-55FE-4820-84A0-788101BF2A31}" type="slidenum">
              <a:rPr lang="en-US" smtClean="0"/>
              <a:pPr/>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228600" y="990600"/>
            <a:ext cx="8077200" cy="4446588"/>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Marshmallow Muscles</a:t>
            </a:r>
          </a:p>
          <a:p>
            <a:r>
              <a:rPr lang="en-US" sz="2200"/>
              <a:t>Larry was told that a certain muscle cream was the newest best thing on the market and claims to double a person’s muscle power when used as part of a muscle-building workout. Interested in this product, he buys the special muscle cream and recruits Patrick and SpongeBob to help him with an experiment. Larry develops a special marshmallow weight-lifting program for Patrick and SpongeBob. He meets with them once every day for a period of 2 weeks and keeps track of their results. Before</a:t>
            </a:r>
          </a:p>
          <a:p>
            <a:r>
              <a:rPr lang="en-US" sz="2200"/>
              <a:t>each session Patrick’s arms and back are lathered in the muscle cream, while Sponge Bob’s arms and back are lathered with the regular lotion.</a:t>
            </a:r>
          </a:p>
        </p:txBody>
      </p:sp>
      <p:sp>
        <p:nvSpPr>
          <p:cNvPr id="2" name="Slide Number Placeholder 1"/>
          <p:cNvSpPr>
            <a:spLocks noGrp="1"/>
          </p:cNvSpPr>
          <p:nvPr>
            <p:ph type="sldNum" sz="quarter" idx="12"/>
          </p:nvPr>
        </p:nvSpPr>
        <p:spPr/>
        <p:txBody>
          <a:bodyPr/>
          <a:lstStyle/>
          <a:p>
            <a:fld id="{1EA8CC23-55FE-4820-84A0-788101BF2A31}" type="slidenum">
              <a:rPr lang="en-US" smtClean="0"/>
              <a:pPr/>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Example Experiment</a:t>
            </a:r>
            <a:endParaRPr lang="en-US" b="1" u="sng" dirty="0">
              <a:effectLst>
                <a:outerShdw blurRad="38100" dist="38100" dir="2700000" algn="tl">
                  <a:srgbClr val="C0C0C0"/>
                </a:outerShdw>
              </a:effectLst>
            </a:endParaRPr>
          </a:p>
        </p:txBody>
      </p:sp>
      <p:sp>
        <p:nvSpPr>
          <p:cNvPr id="7171" name="Rectangle 3"/>
          <p:cNvSpPr>
            <a:spLocks noGrp="1" noChangeArrowheads="1"/>
          </p:cNvSpPr>
          <p:nvPr>
            <p:ph type="body" idx="1"/>
          </p:nvPr>
        </p:nvSpPr>
        <p:spPr>
          <a:xfrm>
            <a:off x="685800" y="1752600"/>
            <a:ext cx="7696200" cy="4572000"/>
          </a:xfrm>
        </p:spPr>
        <p:txBody>
          <a:bodyPr/>
          <a:lstStyle/>
          <a:p>
            <a:pPr marL="0" indent="0">
              <a:lnSpc>
                <a:spcPct val="90000"/>
              </a:lnSpc>
              <a:buNone/>
            </a:pPr>
            <a:r>
              <a:rPr lang="en-US" dirty="0" smtClean="0"/>
              <a:t>Imagine we do a plant experiment.</a:t>
            </a:r>
          </a:p>
          <a:p>
            <a:pPr marL="0" indent="0">
              <a:lnSpc>
                <a:spcPct val="90000"/>
              </a:lnSpc>
              <a:buNone/>
            </a:pPr>
            <a:endParaRPr lang="en-US" sz="900" dirty="0"/>
          </a:p>
          <a:p>
            <a:pPr>
              <a:lnSpc>
                <a:spcPct val="90000"/>
              </a:lnSpc>
              <a:buFontTx/>
              <a:buChar char="-"/>
            </a:pPr>
            <a:r>
              <a:rPr lang="en-US" b="1" dirty="0"/>
              <a:t>We “feed” one plant Coke and another plant </a:t>
            </a:r>
            <a:r>
              <a:rPr lang="en-US" b="1" dirty="0" smtClean="0"/>
              <a:t>water</a:t>
            </a:r>
            <a:r>
              <a:rPr lang="en-US" b="1" dirty="0" smtClean="0"/>
              <a:t>.</a:t>
            </a:r>
          </a:p>
          <a:p>
            <a:pPr>
              <a:lnSpc>
                <a:spcPct val="90000"/>
              </a:lnSpc>
              <a:buFontTx/>
              <a:buChar char="-"/>
            </a:pPr>
            <a:r>
              <a:rPr lang="en-US" b="1" dirty="0" smtClean="0"/>
              <a:t>We want to see which one grows the most.</a:t>
            </a:r>
          </a:p>
          <a:p>
            <a:pPr marL="0" indent="0">
              <a:lnSpc>
                <a:spcPct val="90000"/>
              </a:lnSpc>
              <a:buNone/>
            </a:pPr>
            <a:r>
              <a:rPr lang="en-US" dirty="0" smtClean="0"/>
              <a:t>We will use this example experiment to help us understand variables.</a:t>
            </a:r>
          </a:p>
          <a:p>
            <a:pPr>
              <a:lnSpc>
                <a:spcPct val="90000"/>
              </a:lnSpc>
              <a:buFontTx/>
              <a:buNone/>
            </a:pPr>
            <a:endParaRPr lang="en-US" sz="18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3</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2286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Microwave Miracle</a:t>
            </a:r>
          </a:p>
          <a:p>
            <a:r>
              <a:rPr lang="en-US" sz="2200"/>
              <a:t>Patrick believes that fish that eat food exposed to microwaves will become smarter and would be able to swim through a maze faster. He decides to perform an experiment by placing fish food in a microwave for 20 seconds. He has the fish swim through a maze and records the time it takes for each one to make it to the end. He feeds the special food to 10 fish and gives regular food</a:t>
            </a:r>
          </a:p>
          <a:p>
            <a:r>
              <a:rPr lang="en-US" sz="2200"/>
              <a:t>to 10 others. After 1 week, he has the fish swim through the maze again and records the times for each.</a:t>
            </a:r>
          </a:p>
        </p:txBody>
      </p:sp>
      <p:sp>
        <p:nvSpPr>
          <p:cNvPr id="2" name="Slide Number Placeholder 1"/>
          <p:cNvSpPr>
            <a:spLocks noGrp="1"/>
          </p:cNvSpPr>
          <p:nvPr>
            <p:ph type="sldNum" sz="quarter" idx="12"/>
          </p:nvPr>
        </p:nvSpPr>
        <p:spPr/>
        <p:txBody>
          <a:bodyPr/>
          <a:lstStyle/>
          <a:p>
            <a:fld id="{1EA8CC23-55FE-4820-84A0-788101BF2A31}" type="slidenum">
              <a:rPr lang="en-US" smtClean="0"/>
              <a:pPr/>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228600" y="762000"/>
            <a:ext cx="8077200" cy="3139321"/>
          </a:xfrm>
          <a:prstGeom prst="rect">
            <a:avLst/>
          </a:prstGeom>
          <a:noFill/>
          <a:ln w="9525">
            <a:noFill/>
            <a:miter lim="800000"/>
            <a:headEnd/>
            <a:tailEnd/>
          </a:ln>
          <a:effectLst/>
        </p:spPr>
        <p:txBody>
          <a:bodyPr>
            <a:spAutoFit/>
          </a:bodyPr>
          <a:lstStyle/>
          <a:p>
            <a:r>
              <a:rPr lang="en-US" sz="2200" b="1" dirty="0" smtClean="0"/>
              <a:t>Super Worker Juice</a:t>
            </a:r>
          </a:p>
          <a:p>
            <a:r>
              <a:rPr lang="en-US" sz="2200" dirty="0" err="1" smtClean="0"/>
              <a:t>Smithers</a:t>
            </a:r>
            <a:r>
              <a:rPr lang="en-US" sz="2200" dirty="0" smtClean="0"/>
              <a:t> </a:t>
            </a:r>
            <a:r>
              <a:rPr lang="en-US" sz="2200" dirty="0"/>
              <a:t>thinks that a special juice will increase the productivity of workers. He creates two groups of 50 workers each and assigns each group the same task (in this case, they're supposed to staple a set of papers). Group A is given the special juice to drink while they work. Group B is not given the special juice. After an hour, </a:t>
            </a:r>
            <a:r>
              <a:rPr lang="en-US" sz="2200" dirty="0" err="1"/>
              <a:t>Smithers</a:t>
            </a:r>
            <a:endParaRPr lang="en-US" sz="2200" dirty="0"/>
          </a:p>
          <a:p>
            <a:r>
              <a:rPr lang="en-US" sz="2200" dirty="0"/>
              <a:t>counts how many stacks of papers each group has made. Group A made 1,587 stacks, Group B made 2,113 stacks.</a:t>
            </a:r>
          </a:p>
        </p:txBody>
      </p:sp>
      <p:pic>
        <p:nvPicPr>
          <p:cNvPr id="33795" name="Picture 3"/>
          <p:cNvPicPr>
            <a:picLocks noChangeAspect="1" noChangeArrowheads="1"/>
          </p:cNvPicPr>
          <p:nvPr/>
        </p:nvPicPr>
        <p:blipFill>
          <a:blip r:embed="rId2" cstate="print"/>
          <a:srcRect/>
          <a:stretch>
            <a:fillRect/>
          </a:stretch>
        </p:blipFill>
        <p:spPr bwMode="auto">
          <a:xfrm>
            <a:off x="4495800" y="4495800"/>
            <a:ext cx="2590800" cy="19558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04800" y="1066800"/>
            <a:ext cx="8077200" cy="2800766"/>
          </a:xfrm>
          <a:prstGeom prst="rect">
            <a:avLst/>
          </a:prstGeom>
          <a:noFill/>
          <a:ln w="9525">
            <a:noFill/>
            <a:miter lim="800000"/>
            <a:headEnd/>
            <a:tailEnd/>
          </a:ln>
          <a:effectLst/>
        </p:spPr>
        <p:txBody>
          <a:bodyPr>
            <a:spAutoFit/>
          </a:bodyPr>
          <a:lstStyle/>
          <a:p>
            <a:r>
              <a:rPr lang="en-US" sz="2200" b="1" dirty="0" smtClean="0"/>
              <a:t>Slime Remover</a:t>
            </a:r>
          </a:p>
          <a:p>
            <a:r>
              <a:rPr lang="en-US" sz="2200" dirty="0" smtClean="0"/>
              <a:t>Homer </a:t>
            </a:r>
            <a:r>
              <a:rPr lang="en-US" sz="2200" dirty="0"/>
              <a:t>notices that his shower is covered in a strange green slime. His friend Barney tells him that coconut juice will get rid of the green slime. Homer decides to check this out by spraying half of the shower with coconut juice. He sprays the other half of the shower with water. After 3 days of "treatment" there is no change in the appearance of the green slime on either side of the shower.</a:t>
            </a:r>
          </a:p>
        </p:txBody>
      </p:sp>
      <p:pic>
        <p:nvPicPr>
          <p:cNvPr id="34819" name="Picture 3"/>
          <p:cNvPicPr>
            <a:picLocks noChangeAspect="1" noChangeArrowheads="1"/>
          </p:cNvPicPr>
          <p:nvPr/>
        </p:nvPicPr>
        <p:blipFill>
          <a:blip r:embed="rId2" cstate="print"/>
          <a:srcRect/>
          <a:stretch>
            <a:fillRect/>
          </a:stretch>
        </p:blipFill>
        <p:spPr bwMode="auto">
          <a:xfrm>
            <a:off x="3200400" y="3886200"/>
            <a:ext cx="2538413" cy="2538413"/>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04800" y="990600"/>
            <a:ext cx="8077200" cy="3477875"/>
          </a:xfrm>
          <a:prstGeom prst="rect">
            <a:avLst/>
          </a:prstGeom>
          <a:noFill/>
          <a:ln w="9525">
            <a:noFill/>
            <a:miter lim="800000"/>
            <a:headEnd/>
            <a:tailEnd/>
          </a:ln>
          <a:effectLst/>
        </p:spPr>
        <p:txBody>
          <a:bodyPr>
            <a:spAutoFit/>
          </a:bodyPr>
          <a:lstStyle/>
          <a:p>
            <a:r>
              <a:rPr lang="en-US" sz="2200" b="1" dirty="0" smtClean="0"/>
              <a:t>Microwave Mice</a:t>
            </a:r>
          </a:p>
          <a:p>
            <a:r>
              <a:rPr lang="en-US" sz="2200" dirty="0" smtClean="0"/>
              <a:t>Bart </a:t>
            </a:r>
            <a:r>
              <a:rPr lang="en-US" sz="2200" dirty="0"/>
              <a:t>believes that mice exposed to microwaves will become extra strong (maybe he's been reading too much Radioactive Man). He decides to perform this experiment by placing 10 mice in a microwave for 10 seconds. He compared these 10 mice to another 10 mice that had not been exposed. His test consisted of a heavy block of wood that blocked the mouse food. he found that 8 out of 10 of the microwaved mice were able to push the block away. 7 out of 10 of the non-microwaved mice were able to do the same.</a:t>
            </a:r>
          </a:p>
        </p:txBody>
      </p:sp>
      <p:pic>
        <p:nvPicPr>
          <p:cNvPr id="35843" name="Picture 3"/>
          <p:cNvPicPr>
            <a:picLocks noChangeAspect="1" noChangeArrowheads="1"/>
          </p:cNvPicPr>
          <p:nvPr/>
        </p:nvPicPr>
        <p:blipFill>
          <a:blip r:embed="rId2" cstate="print"/>
          <a:srcRect/>
          <a:stretch>
            <a:fillRect/>
          </a:stretch>
        </p:blipFill>
        <p:spPr bwMode="auto">
          <a:xfrm>
            <a:off x="5943600" y="4495800"/>
            <a:ext cx="2201863"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04800" y="914400"/>
            <a:ext cx="8077200" cy="3477875"/>
          </a:xfrm>
          <a:prstGeom prst="rect">
            <a:avLst/>
          </a:prstGeom>
          <a:noFill/>
          <a:ln w="9525">
            <a:noFill/>
            <a:miter lim="800000"/>
            <a:headEnd/>
            <a:tailEnd/>
          </a:ln>
          <a:effectLst/>
        </p:spPr>
        <p:txBody>
          <a:bodyPr>
            <a:spAutoFit/>
          </a:bodyPr>
          <a:lstStyle/>
          <a:p>
            <a:r>
              <a:rPr lang="en-US" sz="2200" b="1" dirty="0" smtClean="0"/>
              <a:t>Itching Powder</a:t>
            </a:r>
          </a:p>
          <a:p>
            <a:r>
              <a:rPr lang="en-US" sz="2200" dirty="0" err="1" smtClean="0"/>
              <a:t>Krusty</a:t>
            </a:r>
            <a:r>
              <a:rPr lang="en-US" sz="2200" dirty="0" smtClean="0"/>
              <a:t> </a:t>
            </a:r>
            <a:r>
              <a:rPr lang="en-US" sz="2200" dirty="0"/>
              <a:t>was told that a certain itching powder was the newest best thing on the market, it even claims to cause 50% longer lasting itches. Interested in this product, he buys the itching powder and compares it to his usual product. One test subject (A) is sprinkled with the original itching powder, and another test subject (B) was sprinkled with the Experimental itching powder. Subject A reported having itches for 30 minutes. Subject B reported to have itches for 45 minutes.</a:t>
            </a:r>
          </a:p>
        </p:txBody>
      </p:sp>
      <p:pic>
        <p:nvPicPr>
          <p:cNvPr id="36867" name="Picture 3"/>
          <p:cNvPicPr>
            <a:picLocks noChangeAspect="1" noChangeArrowheads="1"/>
          </p:cNvPicPr>
          <p:nvPr/>
        </p:nvPicPr>
        <p:blipFill>
          <a:blip r:embed="rId2" cstate="print"/>
          <a:srcRect/>
          <a:stretch>
            <a:fillRect/>
          </a:stretch>
        </p:blipFill>
        <p:spPr bwMode="auto">
          <a:xfrm>
            <a:off x="3429000" y="4343400"/>
            <a:ext cx="1862138"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34</a:t>
            </a:fld>
            <a:endParaRPr 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457200" y="762000"/>
            <a:ext cx="7696200" cy="5715000"/>
          </a:xfrm>
        </p:spPr>
        <p:txBody>
          <a:bodyPr/>
          <a:lstStyle/>
          <a:p>
            <a:pPr>
              <a:lnSpc>
                <a:spcPct val="90000"/>
              </a:lnSpc>
              <a:buFontTx/>
              <a:buNone/>
            </a:pPr>
            <a:r>
              <a:rPr lang="en-US"/>
              <a:t>	</a:t>
            </a:r>
            <a:r>
              <a:rPr lang="en-US" sz="3400"/>
              <a:t>Mrs. Lemke and Mrs. Leet are debating about whose class is smarter. They decide to test this by giving both classes a test on “What is a Living Thing?” On Thursday both teachers gave their 2</a:t>
            </a:r>
            <a:r>
              <a:rPr lang="en-US" sz="3400" baseline="30000"/>
              <a:t>nd</a:t>
            </a:r>
            <a:r>
              <a:rPr lang="en-US" sz="3400"/>
              <a:t> hour 30 minutes to complete the same test.</a:t>
            </a:r>
          </a:p>
          <a:p>
            <a:pPr>
              <a:lnSpc>
                <a:spcPct val="90000"/>
              </a:lnSpc>
              <a:buFontTx/>
              <a:buNone/>
            </a:pPr>
            <a:r>
              <a:rPr lang="en-US" sz="3400"/>
              <a:t>			</a:t>
            </a:r>
            <a:r>
              <a:rPr lang="en-US" sz="2400"/>
              <a:t>What is the Independent Variable? </a:t>
            </a:r>
          </a:p>
          <a:p>
            <a:pPr>
              <a:lnSpc>
                <a:spcPct val="90000"/>
              </a:lnSpc>
              <a:buFontTx/>
              <a:buNone/>
            </a:pPr>
            <a:r>
              <a:rPr lang="en-US" sz="2400"/>
              <a:t>			What is the Dependent Variable?</a:t>
            </a:r>
          </a:p>
          <a:p>
            <a:pPr>
              <a:lnSpc>
                <a:spcPct val="90000"/>
              </a:lnSpc>
              <a:buFontTx/>
              <a:buNone/>
            </a:pPr>
            <a:r>
              <a:rPr lang="en-US" sz="2400"/>
              <a:t>			List two Constants.</a:t>
            </a:r>
            <a:endParaRPr lang="en-US" sz="3400"/>
          </a:p>
        </p:txBody>
      </p:sp>
      <p:sp>
        <p:nvSpPr>
          <p:cNvPr id="24580" name="Rectangle 4"/>
          <p:cNvSpPr>
            <a:spLocks noGrp="1" noChangeArrowheads="1"/>
          </p:cNvSpPr>
          <p:nvPr>
            <p:ph type="title"/>
          </p:nvPr>
        </p:nvSpPr>
        <p:spPr>
          <a:xfrm>
            <a:off x="533400" y="0"/>
            <a:ext cx="8001000" cy="914400"/>
          </a:xfrm>
        </p:spPr>
        <p:txBody>
          <a:bodyPr/>
          <a:lstStyle/>
          <a:p>
            <a:r>
              <a:rPr lang="en-US" b="1">
                <a:solidFill>
                  <a:schemeClr val="tx2"/>
                </a:solidFill>
                <a:effectLst>
                  <a:outerShdw blurRad="38100" dist="38100" dir="2700000" algn="tl">
                    <a:srgbClr val="C0C0C0"/>
                  </a:outerShdw>
                </a:effectLst>
              </a:rPr>
              <a:t>Exit Slip</a:t>
            </a:r>
          </a:p>
        </p:txBody>
      </p:sp>
      <p:sp>
        <p:nvSpPr>
          <p:cNvPr id="2" name="Slide Number Placeholder 1"/>
          <p:cNvSpPr>
            <a:spLocks noGrp="1"/>
          </p:cNvSpPr>
          <p:nvPr>
            <p:ph type="sldNum" sz="quarter" idx="12"/>
          </p:nvPr>
        </p:nvSpPr>
        <p:spPr/>
        <p:txBody>
          <a:bodyPr/>
          <a:lstStyle/>
          <a:p>
            <a:fld id="{1EA8CC23-55FE-4820-84A0-788101BF2A31}" type="slidenum">
              <a:rPr lang="en-US" smtClean="0"/>
              <a:pPr/>
              <a:t>35</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a:effectLst>
                  <a:outerShdw blurRad="38100" dist="38100" dir="2700000" algn="tl">
                    <a:srgbClr val="C0C0C0"/>
                  </a:outerShdw>
                </a:effectLst>
              </a:rPr>
              <a:t>Types of Variables</a:t>
            </a:r>
          </a:p>
        </p:txBody>
      </p:sp>
      <p:sp>
        <p:nvSpPr>
          <p:cNvPr id="7171" name="Rectangle 3"/>
          <p:cNvSpPr>
            <a:spLocks noGrp="1" noChangeArrowheads="1"/>
          </p:cNvSpPr>
          <p:nvPr>
            <p:ph type="body" idx="1"/>
          </p:nvPr>
        </p:nvSpPr>
        <p:spPr>
          <a:xfrm>
            <a:off x="685800" y="1905000"/>
            <a:ext cx="7696200" cy="4572000"/>
          </a:xfrm>
        </p:spPr>
        <p:txBody>
          <a:bodyPr/>
          <a:lstStyle/>
          <a:p>
            <a:pPr>
              <a:lnSpc>
                <a:spcPct val="90000"/>
              </a:lnSpc>
              <a:buFontTx/>
              <a:buNone/>
            </a:pPr>
            <a:r>
              <a:rPr lang="en-US" b="1" u="sng" dirty="0">
                <a:solidFill>
                  <a:schemeClr val="tx2"/>
                </a:solidFill>
              </a:rPr>
              <a:t>Independent </a:t>
            </a:r>
            <a:r>
              <a:rPr lang="en-US" b="1" u="sng" dirty="0" smtClean="0">
                <a:solidFill>
                  <a:schemeClr val="tx2"/>
                </a:solidFill>
              </a:rPr>
              <a:t>Variable (I.V.)</a:t>
            </a:r>
            <a:r>
              <a:rPr lang="en-US" dirty="0" smtClean="0"/>
              <a:t>: </a:t>
            </a:r>
          </a:p>
          <a:p>
            <a:pPr>
              <a:lnSpc>
                <a:spcPct val="90000"/>
              </a:lnSpc>
              <a:buFontTx/>
              <a:buChar char="-"/>
            </a:pPr>
            <a:r>
              <a:rPr lang="en-US" dirty="0" smtClean="0"/>
              <a:t>The </a:t>
            </a:r>
            <a:r>
              <a:rPr lang="en-US" dirty="0"/>
              <a:t>variable that is </a:t>
            </a:r>
            <a:r>
              <a:rPr lang="en-US" i="1" dirty="0"/>
              <a:t>changed</a:t>
            </a:r>
            <a:r>
              <a:rPr lang="en-US" dirty="0"/>
              <a:t> by the </a:t>
            </a:r>
            <a:r>
              <a:rPr lang="en-US" dirty="0" smtClean="0"/>
              <a:t>scientist. </a:t>
            </a:r>
          </a:p>
          <a:p>
            <a:pPr>
              <a:lnSpc>
                <a:spcPct val="90000"/>
              </a:lnSpc>
              <a:buFontTx/>
              <a:buChar char="-"/>
            </a:pPr>
            <a:endParaRPr lang="en-US" dirty="0" smtClean="0"/>
          </a:p>
          <a:p>
            <a:pPr>
              <a:lnSpc>
                <a:spcPct val="90000"/>
              </a:lnSpc>
              <a:buFontTx/>
              <a:buNone/>
            </a:pPr>
            <a:r>
              <a:rPr lang="en-US" dirty="0" smtClean="0"/>
              <a:t>- </a:t>
            </a:r>
            <a:r>
              <a:rPr lang="en-US" dirty="0"/>
              <a:t>T</a:t>
            </a:r>
            <a:r>
              <a:rPr lang="en-US" dirty="0" smtClean="0"/>
              <a:t>he variable </a:t>
            </a:r>
            <a:r>
              <a:rPr lang="en-US" u="sng" dirty="0" smtClean="0"/>
              <a:t>“I” change</a:t>
            </a:r>
            <a:r>
              <a:rPr lang="en-US" dirty="0" smtClean="0"/>
              <a:t>.</a:t>
            </a:r>
            <a:endParaRPr lang="en-US" dirty="0"/>
          </a:p>
          <a:p>
            <a:pPr>
              <a:lnSpc>
                <a:spcPct val="90000"/>
              </a:lnSpc>
              <a:buFontTx/>
              <a:buNone/>
            </a:pPr>
            <a:endParaRPr lang="en-US" sz="18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4</a:t>
            </a:fld>
            <a:endParaRPr lang="en-US"/>
          </a:p>
        </p:txBody>
      </p:sp>
    </p:spTree>
    <p:extLst>
      <p:ext uri="{BB962C8B-B14F-4D97-AF65-F5344CB8AC3E}">
        <p14:creationId xmlns:p14="http://schemas.microsoft.com/office/powerpoint/2010/main" val="39941893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I.V. Practice</a:t>
            </a:r>
            <a:endParaRPr lang="en-US" b="1" u="sng" dirty="0">
              <a:effectLst>
                <a:outerShdw blurRad="38100" dist="38100" dir="2700000" algn="tl">
                  <a:srgbClr val="C0C0C0"/>
                </a:outerShdw>
              </a:effectLst>
            </a:endParaRPr>
          </a:p>
        </p:txBody>
      </p:sp>
      <p:sp>
        <p:nvSpPr>
          <p:cNvPr id="7171" name="Rectangle 3"/>
          <p:cNvSpPr>
            <a:spLocks noGrp="1" noChangeArrowheads="1"/>
          </p:cNvSpPr>
          <p:nvPr>
            <p:ph type="body" idx="1"/>
          </p:nvPr>
        </p:nvSpPr>
        <p:spPr>
          <a:xfrm>
            <a:off x="381000" y="1905000"/>
            <a:ext cx="8229600" cy="4572000"/>
          </a:xfrm>
        </p:spPr>
        <p:txBody>
          <a:bodyPr/>
          <a:lstStyle/>
          <a:p>
            <a:pPr>
              <a:lnSpc>
                <a:spcPct val="90000"/>
              </a:lnSpc>
              <a:buFontTx/>
              <a:buNone/>
            </a:pPr>
            <a:r>
              <a:rPr lang="en-US" b="1" u="sng" dirty="0" smtClean="0">
                <a:solidFill>
                  <a:schemeClr val="tx2"/>
                </a:solidFill>
              </a:rPr>
              <a:t>Independent Variable (I.V.)</a:t>
            </a:r>
            <a:r>
              <a:rPr lang="en-US" dirty="0" smtClean="0"/>
              <a:t>: </a:t>
            </a:r>
          </a:p>
          <a:p>
            <a:pPr>
              <a:lnSpc>
                <a:spcPct val="90000"/>
              </a:lnSpc>
              <a:buFontTx/>
              <a:buChar char="-"/>
            </a:pPr>
            <a:r>
              <a:rPr lang="en-US" dirty="0" smtClean="0"/>
              <a:t>What would the Independent Variable be in our </a:t>
            </a:r>
            <a:r>
              <a:rPr lang="en-US" dirty="0" smtClean="0"/>
              <a:t>plant </a:t>
            </a:r>
            <a:r>
              <a:rPr lang="en-US" dirty="0" smtClean="0"/>
              <a:t>experiment?</a:t>
            </a:r>
          </a:p>
          <a:p>
            <a:pPr marL="0" indent="0">
              <a:lnSpc>
                <a:spcPct val="90000"/>
              </a:lnSpc>
              <a:buNone/>
            </a:pPr>
            <a:r>
              <a:rPr lang="en-US" dirty="0" smtClean="0"/>
              <a:t>Hint: What variable am </a:t>
            </a:r>
            <a:r>
              <a:rPr lang="en-US" i="1" dirty="0" smtClean="0"/>
              <a:t>I </a:t>
            </a:r>
            <a:r>
              <a:rPr lang="en-US" dirty="0" smtClean="0"/>
              <a:t>controlling?</a:t>
            </a:r>
          </a:p>
          <a:p>
            <a:pPr marL="0" indent="0">
              <a:lnSpc>
                <a:spcPct val="90000"/>
              </a:lnSpc>
              <a:buNone/>
            </a:pPr>
            <a:endParaRPr lang="en-US" sz="1800" dirty="0"/>
          </a:p>
          <a:p>
            <a:pPr marL="0" indent="0">
              <a:lnSpc>
                <a:spcPct val="90000"/>
              </a:lnSpc>
              <a:buNone/>
            </a:pPr>
            <a:r>
              <a:rPr lang="en-US" b="1" dirty="0"/>
              <a:t>Plant </a:t>
            </a:r>
            <a:r>
              <a:rPr lang="en-US" b="1" dirty="0" smtClean="0"/>
              <a:t>experiment </a:t>
            </a:r>
            <a:r>
              <a:rPr lang="en-US" b="1" dirty="0" smtClean="0"/>
              <a:t>I.V</a:t>
            </a:r>
            <a:r>
              <a:rPr lang="en-US" b="1" dirty="0"/>
              <a:t>.=</a:t>
            </a:r>
            <a:r>
              <a:rPr lang="en-US" b="1" dirty="0" smtClean="0"/>
              <a:t>_____________</a:t>
            </a:r>
            <a:endParaRPr lang="en-US" b="1" dirty="0"/>
          </a:p>
          <a:p>
            <a:pPr marL="0" indent="0">
              <a:lnSpc>
                <a:spcPct val="90000"/>
              </a:lnSpc>
              <a:buNone/>
            </a:pPr>
            <a:endParaRPr lang="en-US" dirty="0"/>
          </a:p>
          <a:p>
            <a:pPr marL="0" indent="0">
              <a:lnSpc>
                <a:spcPct val="90000"/>
              </a:lnSpc>
              <a:buNone/>
            </a:pPr>
            <a:r>
              <a:rPr lang="en-US" dirty="0"/>
              <a:t>		Talk with your table partner and 		be prepared to share.</a:t>
            </a:r>
          </a:p>
          <a:p>
            <a:pPr>
              <a:lnSpc>
                <a:spcPct val="90000"/>
              </a:lnSpc>
              <a:buFontTx/>
              <a:buNone/>
            </a:pPr>
            <a:endParaRPr lang="en-US" sz="1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5</a:t>
            </a:fld>
            <a:endParaRPr lang="en-US"/>
          </a:p>
        </p:txBody>
      </p:sp>
    </p:spTree>
    <p:extLst>
      <p:ext uri="{BB962C8B-B14F-4D97-AF65-F5344CB8AC3E}">
        <p14:creationId xmlns:p14="http://schemas.microsoft.com/office/powerpoint/2010/main" val="42254978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a:effectLst>
                  <a:outerShdw blurRad="38100" dist="38100" dir="2700000" algn="tl">
                    <a:srgbClr val="C0C0C0"/>
                  </a:outerShdw>
                </a:effectLst>
              </a:rPr>
              <a:t>Types of Variables</a:t>
            </a:r>
          </a:p>
        </p:txBody>
      </p:sp>
      <p:sp>
        <p:nvSpPr>
          <p:cNvPr id="7171" name="Rectangle 3"/>
          <p:cNvSpPr>
            <a:spLocks noGrp="1" noChangeArrowheads="1"/>
          </p:cNvSpPr>
          <p:nvPr>
            <p:ph type="body" idx="1"/>
          </p:nvPr>
        </p:nvSpPr>
        <p:spPr>
          <a:xfrm>
            <a:off x="685800" y="1447800"/>
            <a:ext cx="7696200" cy="5029200"/>
          </a:xfrm>
        </p:spPr>
        <p:txBody>
          <a:bodyPr/>
          <a:lstStyle/>
          <a:p>
            <a:pPr>
              <a:lnSpc>
                <a:spcPct val="90000"/>
              </a:lnSpc>
              <a:buFontTx/>
              <a:buNone/>
            </a:pPr>
            <a:endParaRPr lang="en-US" sz="1800" dirty="0"/>
          </a:p>
          <a:p>
            <a:pPr>
              <a:lnSpc>
                <a:spcPct val="90000"/>
              </a:lnSpc>
              <a:buFontTx/>
              <a:buNone/>
            </a:pPr>
            <a:r>
              <a:rPr lang="en-US" b="1" u="sng" dirty="0">
                <a:solidFill>
                  <a:schemeClr val="tx2"/>
                </a:solidFill>
              </a:rPr>
              <a:t>Dependent </a:t>
            </a:r>
            <a:r>
              <a:rPr lang="en-US" b="1" u="sng" dirty="0" smtClean="0">
                <a:solidFill>
                  <a:schemeClr val="tx2"/>
                </a:solidFill>
              </a:rPr>
              <a:t>Variable (D.V.)</a:t>
            </a:r>
            <a:r>
              <a:rPr lang="en-US" dirty="0" smtClean="0"/>
              <a:t>: </a:t>
            </a:r>
          </a:p>
          <a:p>
            <a:pPr>
              <a:lnSpc>
                <a:spcPct val="90000"/>
              </a:lnSpc>
              <a:buFontTx/>
              <a:buNone/>
            </a:pPr>
            <a:r>
              <a:rPr lang="en-US" dirty="0" smtClean="0"/>
              <a:t>- The </a:t>
            </a:r>
            <a:r>
              <a:rPr lang="en-US" dirty="0"/>
              <a:t>variable that </a:t>
            </a:r>
            <a:r>
              <a:rPr lang="en-US" i="1" dirty="0" smtClean="0"/>
              <a:t>might</a:t>
            </a:r>
            <a:r>
              <a:rPr lang="en-US" dirty="0" smtClean="0"/>
              <a:t> </a:t>
            </a:r>
            <a:r>
              <a:rPr lang="en-US" dirty="0" smtClean="0"/>
              <a:t>change as an outcome.</a:t>
            </a:r>
            <a:endParaRPr lang="en-US" dirty="0" smtClean="0"/>
          </a:p>
          <a:p>
            <a:pPr>
              <a:lnSpc>
                <a:spcPct val="90000"/>
              </a:lnSpc>
              <a:buFontTx/>
              <a:buNone/>
            </a:pPr>
            <a:r>
              <a:rPr lang="en-US" dirty="0" smtClean="0"/>
              <a:t>– The thing </a:t>
            </a:r>
            <a:r>
              <a:rPr lang="en-US" dirty="0"/>
              <a:t>being measured (data</a:t>
            </a:r>
            <a:r>
              <a:rPr lang="en-US" dirty="0" smtClean="0"/>
              <a:t>).</a:t>
            </a:r>
            <a:endParaRPr lang="en-US" dirty="0"/>
          </a:p>
          <a:p>
            <a:pPr>
              <a:lnSpc>
                <a:spcPct val="90000"/>
              </a:lnSpc>
              <a:buFontTx/>
              <a:buNone/>
            </a:pPr>
            <a:endParaRPr lang="en-US" sz="1800" dirty="0"/>
          </a:p>
          <a:p>
            <a:pPr>
              <a:lnSpc>
                <a:spcPct val="90000"/>
              </a:lnSpc>
              <a:buFontTx/>
              <a:buNone/>
            </a:pPr>
            <a:r>
              <a:rPr lang="en-US" sz="2800" dirty="0"/>
              <a:t>	</a:t>
            </a:r>
            <a:r>
              <a:rPr lang="en-US" sz="2800" dirty="0" smtClean="0"/>
              <a:t>**The </a:t>
            </a:r>
            <a:r>
              <a:rPr lang="en-US" sz="2800" dirty="0"/>
              <a:t>dependent variable </a:t>
            </a:r>
            <a:r>
              <a:rPr lang="en-US" sz="2800" u="sng" dirty="0" smtClean="0"/>
              <a:t>DEPENDS</a:t>
            </a:r>
            <a:r>
              <a:rPr lang="en-US" sz="2800" dirty="0" smtClean="0"/>
              <a:t> on </a:t>
            </a:r>
            <a:r>
              <a:rPr lang="en-US" sz="2800" dirty="0"/>
              <a:t>the independent variable.</a:t>
            </a:r>
          </a:p>
        </p:txBody>
      </p:sp>
      <p:sp>
        <p:nvSpPr>
          <p:cNvPr id="2" name="Slide Number Placeholder 1"/>
          <p:cNvSpPr>
            <a:spLocks noGrp="1"/>
          </p:cNvSpPr>
          <p:nvPr>
            <p:ph type="sldNum" sz="quarter" idx="12"/>
          </p:nvPr>
        </p:nvSpPr>
        <p:spPr/>
        <p:txBody>
          <a:bodyPr/>
          <a:lstStyle/>
          <a:p>
            <a:fld id="{1EA8CC23-55FE-4820-84A0-788101BF2A31}" type="slidenum">
              <a:rPr lang="en-US" smtClean="0"/>
              <a:pPr/>
              <a:t>6</a:t>
            </a:fld>
            <a:endParaRPr lang="en-US"/>
          </a:p>
        </p:txBody>
      </p:sp>
    </p:spTree>
    <p:extLst>
      <p:ext uri="{BB962C8B-B14F-4D97-AF65-F5344CB8AC3E}">
        <p14:creationId xmlns:p14="http://schemas.microsoft.com/office/powerpoint/2010/main" val="7395560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D.V. Practice</a:t>
            </a:r>
            <a:endParaRPr lang="en-US" b="1" u="sng" dirty="0">
              <a:effectLst>
                <a:outerShdw blurRad="38100" dist="38100" dir="2700000" algn="tl">
                  <a:srgbClr val="C0C0C0"/>
                </a:outerShdw>
              </a:effectLst>
            </a:endParaRPr>
          </a:p>
        </p:txBody>
      </p:sp>
      <p:sp>
        <p:nvSpPr>
          <p:cNvPr id="7171" name="Rectangle 3"/>
          <p:cNvSpPr>
            <a:spLocks noGrp="1" noChangeArrowheads="1"/>
          </p:cNvSpPr>
          <p:nvPr>
            <p:ph type="body" idx="1"/>
          </p:nvPr>
        </p:nvSpPr>
        <p:spPr>
          <a:xfrm>
            <a:off x="381000" y="1905000"/>
            <a:ext cx="8153400" cy="4572000"/>
          </a:xfrm>
        </p:spPr>
        <p:txBody>
          <a:bodyPr/>
          <a:lstStyle/>
          <a:p>
            <a:pPr>
              <a:lnSpc>
                <a:spcPct val="90000"/>
              </a:lnSpc>
              <a:buFontTx/>
              <a:buNone/>
            </a:pPr>
            <a:r>
              <a:rPr lang="en-US" b="1" u="sng" dirty="0" smtClean="0">
                <a:solidFill>
                  <a:schemeClr val="tx2"/>
                </a:solidFill>
              </a:rPr>
              <a:t>Dependent Variable (D.V.)</a:t>
            </a:r>
            <a:r>
              <a:rPr lang="en-US" dirty="0" smtClean="0"/>
              <a:t>: </a:t>
            </a:r>
          </a:p>
          <a:p>
            <a:pPr>
              <a:lnSpc>
                <a:spcPct val="90000"/>
              </a:lnSpc>
              <a:buFontTx/>
              <a:buChar char="-"/>
            </a:pPr>
            <a:r>
              <a:rPr lang="en-US" dirty="0" smtClean="0"/>
              <a:t>What would the Dependent Variable be in our </a:t>
            </a:r>
            <a:r>
              <a:rPr lang="en-US" dirty="0" smtClean="0"/>
              <a:t>plant </a:t>
            </a:r>
            <a:r>
              <a:rPr lang="en-US" dirty="0" smtClean="0"/>
              <a:t>experiment?</a:t>
            </a:r>
          </a:p>
          <a:p>
            <a:pPr marL="0" indent="0">
              <a:lnSpc>
                <a:spcPct val="90000"/>
              </a:lnSpc>
              <a:buNone/>
            </a:pPr>
            <a:r>
              <a:rPr lang="en-US" dirty="0" smtClean="0"/>
              <a:t>Hint: What variable am I </a:t>
            </a:r>
            <a:r>
              <a:rPr lang="en-US" i="1" dirty="0" smtClean="0"/>
              <a:t>measuring</a:t>
            </a:r>
            <a:r>
              <a:rPr lang="en-US" dirty="0" smtClean="0"/>
              <a:t>?</a:t>
            </a:r>
          </a:p>
          <a:p>
            <a:pPr marL="0" indent="0">
              <a:lnSpc>
                <a:spcPct val="90000"/>
              </a:lnSpc>
              <a:buNone/>
            </a:pPr>
            <a:endParaRPr lang="en-US" sz="1800" dirty="0"/>
          </a:p>
          <a:p>
            <a:pPr marL="0" indent="0">
              <a:lnSpc>
                <a:spcPct val="90000"/>
              </a:lnSpc>
              <a:buNone/>
            </a:pPr>
            <a:r>
              <a:rPr lang="en-US" b="1" dirty="0" smtClean="0">
                <a:solidFill>
                  <a:srgbClr val="000000"/>
                </a:solidFill>
              </a:rPr>
              <a:t>Plant </a:t>
            </a:r>
            <a:r>
              <a:rPr lang="en-US" b="1" dirty="0">
                <a:solidFill>
                  <a:srgbClr val="000000"/>
                </a:solidFill>
              </a:rPr>
              <a:t>e</a:t>
            </a:r>
            <a:r>
              <a:rPr lang="en-US" b="1" dirty="0" smtClean="0">
                <a:solidFill>
                  <a:srgbClr val="000000"/>
                </a:solidFill>
              </a:rPr>
              <a:t>xperiment </a:t>
            </a:r>
            <a:r>
              <a:rPr lang="en-US" b="1" dirty="0" smtClean="0">
                <a:solidFill>
                  <a:srgbClr val="000000"/>
                </a:solidFill>
              </a:rPr>
              <a:t>D.V.=____________</a:t>
            </a:r>
          </a:p>
          <a:p>
            <a:pPr>
              <a:lnSpc>
                <a:spcPct val="90000"/>
              </a:lnSpc>
              <a:buFontTx/>
              <a:buChar char="-"/>
            </a:pPr>
            <a:endParaRPr lang="en-US" sz="1800" b="1" dirty="0">
              <a:solidFill>
                <a:srgbClr val="000000"/>
              </a:solidFill>
            </a:endParaRPr>
          </a:p>
          <a:p>
            <a:pPr marL="0" indent="0">
              <a:lnSpc>
                <a:spcPct val="90000"/>
              </a:lnSpc>
              <a:buNone/>
            </a:pPr>
            <a:r>
              <a:rPr lang="en-US" sz="2800" dirty="0" smtClean="0"/>
              <a:t>		Talk </a:t>
            </a:r>
            <a:r>
              <a:rPr lang="en-US" sz="2800" dirty="0"/>
              <a:t>with your table partner and </a:t>
            </a:r>
            <a:r>
              <a:rPr lang="en-US" sz="2800" dirty="0" smtClean="0"/>
              <a:t>		be </a:t>
            </a:r>
            <a:r>
              <a:rPr lang="en-US" sz="2800" dirty="0"/>
              <a:t>prepared to share.</a:t>
            </a:r>
          </a:p>
          <a:p>
            <a:pPr>
              <a:lnSpc>
                <a:spcPct val="90000"/>
              </a:lnSpc>
              <a:buFontTx/>
              <a:buChar char="-"/>
            </a:pPr>
            <a:endParaRPr lang="en-US" sz="18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7</a:t>
            </a:fld>
            <a:endParaRPr lang="en-US"/>
          </a:p>
        </p:txBody>
      </p:sp>
    </p:spTree>
    <p:extLst>
      <p:ext uri="{BB962C8B-B14F-4D97-AF65-F5344CB8AC3E}">
        <p14:creationId xmlns:p14="http://schemas.microsoft.com/office/powerpoint/2010/main" val="18790838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457200"/>
            <a:ext cx="8382000" cy="990600"/>
          </a:xfrm>
        </p:spPr>
        <p:txBody>
          <a:bodyPr/>
          <a:lstStyle/>
          <a:p>
            <a:r>
              <a:rPr lang="en-US" b="1">
                <a:solidFill>
                  <a:schemeClr val="tx2"/>
                </a:solidFill>
                <a:effectLst>
                  <a:outerShdw blurRad="38100" dist="38100" dir="2700000" algn="tl">
                    <a:srgbClr val="C0C0C0"/>
                  </a:outerShdw>
                </a:effectLst>
              </a:rPr>
              <a:t>Did You Know!</a:t>
            </a:r>
          </a:p>
        </p:txBody>
      </p:sp>
      <p:sp>
        <p:nvSpPr>
          <p:cNvPr id="8195" name="Rectangle 3"/>
          <p:cNvSpPr>
            <a:spLocks noGrp="1" noChangeArrowheads="1"/>
          </p:cNvSpPr>
          <p:nvPr>
            <p:ph type="body" idx="1"/>
          </p:nvPr>
        </p:nvSpPr>
        <p:spPr>
          <a:xfrm>
            <a:off x="685800" y="1447800"/>
            <a:ext cx="7696200" cy="4495800"/>
          </a:xfrm>
        </p:spPr>
        <p:txBody>
          <a:bodyPr/>
          <a:lstStyle/>
          <a:p>
            <a:pPr>
              <a:buFontTx/>
              <a:buNone/>
            </a:pPr>
            <a:r>
              <a:rPr lang="en-US" dirty="0"/>
              <a:t>	Your </a:t>
            </a:r>
            <a:r>
              <a:rPr lang="en-US" b="1" dirty="0"/>
              <a:t>hypothesis</a:t>
            </a:r>
            <a:r>
              <a:rPr lang="en-US" dirty="0"/>
              <a:t> can TELL you what your variables are.</a:t>
            </a:r>
          </a:p>
          <a:p>
            <a:pPr>
              <a:buFontTx/>
              <a:buNone/>
            </a:pPr>
            <a:r>
              <a:rPr lang="en-US" sz="3600" dirty="0"/>
              <a:t>	</a:t>
            </a:r>
            <a:r>
              <a:rPr lang="en-US" dirty="0">
                <a:solidFill>
                  <a:schemeClr val="tx2"/>
                </a:solidFill>
              </a:rPr>
              <a:t>For example:</a:t>
            </a:r>
          </a:p>
          <a:p>
            <a:pPr>
              <a:buFontTx/>
              <a:buNone/>
            </a:pPr>
            <a:r>
              <a:rPr lang="en-US" dirty="0"/>
              <a:t> 	</a:t>
            </a:r>
            <a:r>
              <a:rPr lang="en-US" b="1" dirty="0"/>
              <a:t>If</a:t>
            </a:r>
            <a:r>
              <a:rPr lang="en-US" dirty="0"/>
              <a:t> I drink Mountain Dew before bed, </a:t>
            </a:r>
            <a:r>
              <a:rPr lang="en-US" b="1" dirty="0"/>
              <a:t>then</a:t>
            </a:r>
            <a:r>
              <a:rPr lang="en-US" dirty="0"/>
              <a:t> I will not sleep very much. </a:t>
            </a:r>
          </a:p>
          <a:p>
            <a:pPr>
              <a:buFontTx/>
              <a:buNone/>
            </a:pPr>
            <a:endParaRPr lang="en-US" sz="1200" dirty="0"/>
          </a:p>
          <a:p>
            <a:pPr>
              <a:buFontTx/>
              <a:buNone/>
            </a:pPr>
            <a:r>
              <a:rPr lang="en-US" dirty="0"/>
              <a:t>		  </a:t>
            </a:r>
            <a:r>
              <a:rPr lang="en-US" u="sng" dirty="0" smtClean="0"/>
              <a:t>I.V.</a:t>
            </a:r>
            <a:r>
              <a:rPr lang="en-US" dirty="0" smtClean="0"/>
              <a:t>: </a:t>
            </a:r>
            <a:r>
              <a:rPr lang="en-US" i="1" dirty="0" smtClean="0"/>
              <a:t>Drinking </a:t>
            </a:r>
            <a:r>
              <a:rPr lang="en-US" i="1" dirty="0"/>
              <a:t>Mountain Dew </a:t>
            </a:r>
          </a:p>
          <a:p>
            <a:pPr>
              <a:buFontTx/>
              <a:buNone/>
            </a:pPr>
            <a:r>
              <a:rPr lang="en-US" i="1" dirty="0"/>
              <a:t>		  </a:t>
            </a:r>
            <a:r>
              <a:rPr lang="en-US" u="sng" dirty="0" smtClean="0"/>
              <a:t>D.V.</a:t>
            </a:r>
            <a:r>
              <a:rPr lang="en-US" dirty="0" smtClean="0"/>
              <a:t>: </a:t>
            </a:r>
            <a:r>
              <a:rPr lang="en-US" i="1" dirty="0"/>
              <a:t>A</a:t>
            </a:r>
            <a:r>
              <a:rPr lang="en-US" i="1" dirty="0" smtClean="0"/>
              <a:t>mount </a:t>
            </a:r>
            <a:r>
              <a:rPr lang="en-US" i="1" dirty="0"/>
              <a:t>of sleep</a:t>
            </a:r>
          </a:p>
          <a:p>
            <a:pPr>
              <a:buFontTx/>
              <a:buNone/>
            </a:pPr>
            <a:endParaRPr lang="en-US"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228600"/>
            <a:ext cx="8229600" cy="914400"/>
          </a:xfrm>
        </p:spPr>
        <p:txBody>
          <a:bodyPr/>
          <a:lstStyle/>
          <a:p>
            <a:r>
              <a:rPr lang="en-US" b="1" dirty="0" smtClean="0">
                <a:solidFill>
                  <a:schemeClr val="tx2"/>
                </a:solidFill>
                <a:effectLst>
                  <a:outerShdw blurRad="38100" dist="38100" dir="2700000" algn="tl">
                    <a:srgbClr val="C0C0C0"/>
                  </a:outerShdw>
                </a:effectLst>
              </a:rPr>
              <a:t>More Practice</a:t>
            </a:r>
            <a:endParaRPr lang="en-US" b="1" dirty="0">
              <a:solidFill>
                <a:schemeClr val="tx2"/>
              </a:solidFill>
              <a:effectLst>
                <a:outerShdw blurRad="38100" dist="38100" dir="2700000" algn="tl">
                  <a:srgbClr val="C0C0C0"/>
                </a:outerShdw>
              </a:effectLst>
            </a:endParaRPr>
          </a:p>
        </p:txBody>
      </p:sp>
      <p:sp>
        <p:nvSpPr>
          <p:cNvPr id="9219" name="Rectangle 3"/>
          <p:cNvSpPr>
            <a:spLocks noGrp="1" noChangeArrowheads="1"/>
          </p:cNvSpPr>
          <p:nvPr>
            <p:ph type="body" idx="1"/>
          </p:nvPr>
        </p:nvSpPr>
        <p:spPr>
          <a:xfrm>
            <a:off x="685800" y="1143000"/>
            <a:ext cx="8077200" cy="4648200"/>
          </a:xfrm>
        </p:spPr>
        <p:txBody>
          <a:bodyPr/>
          <a:lstStyle/>
          <a:p>
            <a:pPr>
              <a:buFontTx/>
              <a:buNone/>
            </a:pPr>
            <a:r>
              <a:rPr lang="en-US" i="1" dirty="0"/>
              <a:t>	Use the following hypotheses to identify the variables: </a:t>
            </a:r>
          </a:p>
          <a:p>
            <a:pPr>
              <a:buFontTx/>
              <a:buNone/>
            </a:pPr>
            <a:endParaRPr lang="en-US" sz="2400" i="1" dirty="0"/>
          </a:p>
          <a:p>
            <a:pPr>
              <a:buFontTx/>
              <a:buNone/>
            </a:pPr>
            <a:r>
              <a:rPr lang="en-US" b="1" dirty="0" smtClean="0"/>
              <a:t>1. </a:t>
            </a:r>
            <a:r>
              <a:rPr lang="en-US" b="1" dirty="0"/>
              <a:t> </a:t>
            </a:r>
            <a:r>
              <a:rPr lang="en-US" b="1" dirty="0" smtClean="0"/>
              <a:t>If</a:t>
            </a:r>
            <a:r>
              <a:rPr lang="en-US" dirty="0" smtClean="0"/>
              <a:t> </a:t>
            </a:r>
            <a:r>
              <a:rPr lang="en-US" dirty="0"/>
              <a:t>I leave all the lights on all day, </a:t>
            </a:r>
          </a:p>
          <a:p>
            <a:pPr>
              <a:buFontTx/>
              <a:buNone/>
            </a:pPr>
            <a:r>
              <a:rPr lang="en-US" dirty="0"/>
              <a:t>	</a:t>
            </a:r>
            <a:r>
              <a:rPr lang="en-US" dirty="0" smtClean="0"/>
              <a:t>  </a:t>
            </a:r>
            <a:r>
              <a:rPr lang="en-US" b="1" dirty="0" smtClean="0"/>
              <a:t>then</a:t>
            </a:r>
            <a:r>
              <a:rPr lang="en-US" dirty="0" smtClean="0"/>
              <a:t> </a:t>
            </a:r>
            <a:r>
              <a:rPr lang="en-US" dirty="0"/>
              <a:t>my electric bill will be expensive.</a:t>
            </a:r>
          </a:p>
          <a:p>
            <a:pPr>
              <a:buFontTx/>
              <a:buNone/>
            </a:pPr>
            <a:r>
              <a:rPr lang="en-US" dirty="0"/>
              <a:t>		</a:t>
            </a:r>
            <a:endParaRPr lang="en-US" dirty="0" smtClean="0"/>
          </a:p>
          <a:p>
            <a:pPr>
              <a:buFontTx/>
              <a:buNone/>
            </a:pPr>
            <a:r>
              <a:rPr lang="en-US" dirty="0"/>
              <a:t>	</a:t>
            </a:r>
            <a:r>
              <a:rPr lang="en-US" dirty="0" smtClean="0"/>
              <a:t>	I.V.: ______________________</a:t>
            </a:r>
            <a:endParaRPr lang="en-US" dirty="0"/>
          </a:p>
          <a:p>
            <a:pPr>
              <a:buFontTx/>
              <a:buNone/>
            </a:pPr>
            <a:r>
              <a:rPr lang="en-US" dirty="0"/>
              <a:t>		</a:t>
            </a:r>
            <a:r>
              <a:rPr lang="en-US" dirty="0" smtClean="0"/>
              <a:t>D.V.: ______________________</a:t>
            </a:r>
            <a:endParaRPr lang="en-US" dirty="0"/>
          </a:p>
          <a:p>
            <a:pPr>
              <a:buFontTx/>
              <a:buNone/>
            </a:pPr>
            <a:r>
              <a:rPr lang="en-US" dirty="0"/>
              <a:t>	</a:t>
            </a:r>
          </a:p>
          <a:p>
            <a:pPr>
              <a:buFontTx/>
              <a:buNone/>
            </a:pPr>
            <a:endParaRPr lang="en-US"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2449</TotalTime>
  <Words>1939</Words>
  <Application>Microsoft Macintosh PowerPoint</Application>
  <PresentationFormat>On-screen Show (4:3)</PresentationFormat>
  <Paragraphs>239</Paragraphs>
  <Slides>35</Slides>
  <Notes>16</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Crayons</vt:lpstr>
      <vt:lpstr>Module</vt:lpstr>
      <vt:lpstr>Identifying Variables</vt:lpstr>
      <vt:lpstr>Learning Target</vt:lpstr>
      <vt:lpstr>Example Experiment</vt:lpstr>
      <vt:lpstr>Types of Variables</vt:lpstr>
      <vt:lpstr>I.V. Practice</vt:lpstr>
      <vt:lpstr>Types of Variables</vt:lpstr>
      <vt:lpstr>D.V. Practice</vt:lpstr>
      <vt:lpstr>Did You Know!</vt:lpstr>
      <vt:lpstr>More Practice</vt:lpstr>
      <vt:lpstr>More Practice</vt:lpstr>
      <vt:lpstr>Constants</vt:lpstr>
      <vt:lpstr>Constants (Practice)</vt:lpstr>
      <vt:lpstr>“Do Now”  Thursday</vt:lpstr>
      <vt:lpstr>Control</vt:lpstr>
      <vt:lpstr>Control</vt:lpstr>
      <vt:lpstr>Variables: Memory Aid</vt:lpstr>
      <vt:lpstr>Practice (All Four Together)</vt:lpstr>
      <vt:lpstr>Read the following experiment. Fill in the blanks you just made.</vt:lpstr>
      <vt:lpstr>Practice ANSWERS</vt:lpstr>
      <vt:lpstr>Simpsons &amp; SpongeBob Practice - Copy this chart into your notebook - It should take a whole page (sideways)</vt:lpstr>
      <vt:lpstr>Experiment Design</vt:lpstr>
      <vt:lpstr>Venn Diagram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Exit Slip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Variables</dc:title>
  <dc:creator>K. Ubbing</dc:creator>
  <cp:lastModifiedBy>User</cp:lastModifiedBy>
  <cp:revision>65</cp:revision>
  <cp:lastPrinted>2012-10-04T18:39:15Z</cp:lastPrinted>
  <dcterms:created xsi:type="dcterms:W3CDTF">2007-09-20T02:29:05Z</dcterms:created>
  <dcterms:modified xsi:type="dcterms:W3CDTF">2013-12-02T01:38:31Z</dcterms:modified>
</cp:coreProperties>
</file>